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erriweather"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7">
          <p15:clr>
            <a:srgbClr val="747775"/>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FLUQwaeINpCuQ6DdwzjoZymSe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10" autoAdjust="0"/>
  </p:normalViewPr>
  <p:slideViewPr>
    <p:cSldViewPr snapToGrid="0">
      <p:cViewPr varScale="1">
        <p:scale>
          <a:sx n="105" d="100"/>
          <a:sy n="105" d="100"/>
        </p:scale>
        <p:origin x="802" y="168"/>
      </p:cViewPr>
      <p:guideLst>
        <p:guide orient="horz" pos="647"/>
        <p:guide pos="2880"/>
      </p:guideLst>
    </p:cSldViewPr>
  </p:slideViewPr>
  <p:outlineViewPr>
    <p:cViewPr>
      <p:scale>
        <a:sx n="33" d="100"/>
        <a:sy n="33" d="100"/>
      </p:scale>
      <p:origin x="0" y="-10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388cf9fd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a388cf9fd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388cf9fd7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a388cf9fd7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a388cf9fd7_2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a388cf9fd7_2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a61cc24b6c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a61cc24b6c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a61cc24b6c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a61cc24b6c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61cc24b6c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a61cc24b6c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a388cf9fd7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2a388cf9fd7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ARIAN</a:t>
            </a:r>
            <a:endParaRPr/>
          </a:p>
        </p:txBody>
      </p:sp>
      <p:sp>
        <p:nvSpPr>
          <p:cNvPr id="397" name="Google Shape;397;g2a388cf9fd7_0_3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a388cf9fd7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a388cf9fd7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a388cf9fd7_0_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388cf9fd7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2a388cf9fd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2a388cf9fd7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4f0b18d27a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24f0b18d27a_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a388cf9fd7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a388cf9fd7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ARIAN</a:t>
            </a:r>
            <a:endParaRPr/>
          </a:p>
        </p:txBody>
      </p:sp>
      <p:sp>
        <p:nvSpPr>
          <p:cNvPr id="278" name="Google Shape;278;g2a388cf9fd7_0_6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388cf9fd7_3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2a388cf9fd7_3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solidFill>
                <a:schemeClr val="dk1"/>
              </a:solidFill>
            </a:endParaRPr>
          </a:p>
        </p:txBody>
      </p:sp>
      <p:sp>
        <p:nvSpPr>
          <p:cNvPr id="287" name="Google Shape;287;g2a388cf9fd7_3_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388cf9fd7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2a388cf9fd7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
        <p:nvSpPr>
          <p:cNvPr id="297" name="Google Shape;297;g2a388cf9fd7_0_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a388cf9fd7_3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2a388cf9fd7_3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
        <p:nvSpPr>
          <p:cNvPr id="307" name="Google Shape;307;g2a388cf9fd7_3_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a388cf9fd7_3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2a388cf9fd7_3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solidFill>
                <a:schemeClr val="dk1"/>
              </a:solidFill>
            </a:endParaRPr>
          </a:p>
        </p:txBody>
      </p:sp>
      <p:sp>
        <p:nvSpPr>
          <p:cNvPr id="317" name="Google Shape;317;g2a388cf9fd7_3_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388cf9fd7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2a388cf9fd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As John said NARA’s regulation is more of a Relationship with FADGI. FADGI is a guidance document and not a standard, nor is it a regulation. The FADGI guidance consists of an implementation of the ISO 19264 aimpoints and tolerances as applied to over 14 different records material types divided into 4 different image quality. NARA has adopted the FADGI quality metrics and Digital image conformance evaluation method. However FADGI is a guidance document intended for an international audience and does not apply to the digitization of permanent federal records.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rgbClr val="212121"/>
                </a:solidFill>
                <a:latin typeface="Merriweather"/>
                <a:ea typeface="Merriweather"/>
                <a:cs typeface="Merriweather"/>
                <a:sym typeface="Merriweather"/>
              </a:rPr>
              <a:t>FADGI 3-star is </a:t>
            </a:r>
            <a:r>
              <a:rPr lang="en" sz="1500" b="1" i="1">
                <a:solidFill>
                  <a:srgbClr val="212121"/>
                </a:solidFill>
                <a:latin typeface="Merriweather"/>
                <a:ea typeface="Merriweather"/>
                <a:cs typeface="Merriweather"/>
                <a:sym typeface="Merriweather"/>
              </a:rPr>
              <a:t>NOT</a:t>
            </a:r>
            <a:r>
              <a:rPr lang="en" sz="1500">
                <a:solidFill>
                  <a:srgbClr val="212121"/>
                </a:solidFill>
                <a:latin typeface="Merriweather"/>
                <a:ea typeface="Merriweather"/>
                <a:cs typeface="Merriweather"/>
                <a:sym typeface="Merriweather"/>
              </a:rPr>
              <a:t> the requirement. Federal Agencies must comply to NARA Regulations found in 36 CFR 1236. However it is the technical basis for the regulations. The differences are not great but agencies must be careful when responding to vendor claims. The FADGI process is how we trust but verify. And FADGI 3* has become the marketing short hand. Meeting the standard is complex and the result of measuring multiple image quality parameters.</a:t>
            </a:r>
            <a:endParaRPr sz="1500">
              <a:solidFill>
                <a:srgbClr val="212121"/>
              </a:solidFill>
              <a:latin typeface="Merriweather"/>
              <a:ea typeface="Merriweather"/>
              <a:cs typeface="Merriweather"/>
              <a:sym typeface="Merriweather"/>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NARA developed A new FADGI category for modern textual records as the </a:t>
            </a:r>
            <a:r>
              <a:rPr lang="en" sz="1500" b="1" i="1">
                <a:solidFill>
                  <a:schemeClr val="dk1"/>
                </a:solidFill>
              </a:rPr>
              <a:t>minimum</a:t>
            </a:r>
            <a:r>
              <a:rPr lang="en" sz="1500">
                <a:solidFill>
                  <a:schemeClr val="dk1"/>
                </a:solidFill>
              </a:rPr>
              <a:t>. </a:t>
            </a:r>
            <a:r>
              <a:rPr lang="en" sz="1500">
                <a:solidFill>
                  <a:srgbClr val="212121"/>
                </a:solidFill>
                <a:latin typeface="Merriweather"/>
                <a:ea typeface="Merriweather"/>
                <a:cs typeface="Merriweather"/>
                <a:sym typeface="Merriweather"/>
              </a:rPr>
              <a:t>You may have to exceed 3 star for some records to capture all the information.</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Similar to FADGI 3* for unbound textual general collections</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Designed for modern office records that have white paper and black text.</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The vast majority of records are temporary, less than 3% are permanent, and 80% of textual records are modern paper</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Appropriate for mass digitization greyscale and auto feed scanners</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the two darkest patches of target are not measured</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Specifically there are file formats and file compression, metadata, and records management that are slightly different.</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So basically it is the narrative elements of some of FADGI guidance that differ but the core image quality specifications are the same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We have taken the FADGI specifications as the standard for the reformatting of source records to create a digital surrogate</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Please take the time to read the regulation and the fadgi guidelines. The previous fadgi guidelines contain some background information that might be a little out of date but valu</a:t>
            </a:r>
            <a:endParaRPr sz="1500">
              <a:solidFill>
                <a:schemeClr val="dk1"/>
              </a:solidFill>
            </a:endParaRPr>
          </a:p>
        </p:txBody>
      </p:sp>
      <p:sp>
        <p:nvSpPr>
          <p:cNvPr id="328" name="Google Shape;328;g2a388cf9fd7_1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388cf9fd7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a388cf9fd7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NARA’s Digitization Quality Management guide was written to help agencies learn about the various aspects of QM in digitization, including quality assurance and quality control, as well as the role of objective testing and automation in optimizing quality control and inspection processes.</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This guide supports the National Archives and Records Administration's (NARA) regulations</a:t>
            </a:r>
            <a:endParaRPr sz="1300">
              <a:solidFill>
                <a:schemeClr val="dk1"/>
              </a:solidFill>
            </a:endParaRPr>
          </a:p>
          <a:p>
            <a:pPr marL="0" lvl="0" indent="0" algn="l" rtl="0">
              <a:lnSpc>
                <a:spcPct val="100000"/>
              </a:lnSpc>
              <a:spcBef>
                <a:spcPts val="0"/>
              </a:spcBef>
              <a:spcAft>
                <a:spcPts val="0"/>
              </a:spcAft>
              <a:buSzPts val="1100"/>
              <a:buNone/>
            </a:pPr>
            <a:r>
              <a:rPr lang="en" sz="1300">
                <a:solidFill>
                  <a:schemeClr val="dk1"/>
                </a:solidFill>
              </a:rPr>
              <a:t>concerning digitization standards for permanent and temporary records (36 CFR 1236 Subpart D)</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a:p>
            <a:pPr marL="0" lvl="0" indent="0" algn="l" rtl="0">
              <a:lnSpc>
                <a:spcPct val="100000"/>
              </a:lnSpc>
              <a:spcBef>
                <a:spcPts val="0"/>
              </a:spcBef>
              <a:spcAft>
                <a:spcPts val="0"/>
              </a:spcAft>
              <a:buSzPts val="1100"/>
              <a:buNone/>
            </a:pPr>
            <a:r>
              <a:rPr lang="en" sz="1300">
                <a:solidFill>
                  <a:schemeClr val="dk1"/>
                </a:solidFill>
              </a:rPr>
              <a:t>The guide begins with the quote: </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a:p>
            <a:pPr marL="0" lvl="0" indent="0" algn="l" rtl="0">
              <a:lnSpc>
                <a:spcPct val="100000"/>
              </a:lnSpc>
              <a:spcBef>
                <a:spcPts val="0"/>
              </a:spcBef>
              <a:spcAft>
                <a:spcPts val="0"/>
              </a:spcAft>
              <a:buSzPts val="1100"/>
              <a:buNone/>
            </a:pPr>
            <a:r>
              <a:rPr lang="en" sz="1300">
                <a:solidFill>
                  <a:schemeClr val="dk1"/>
                </a:solidFill>
              </a:rPr>
              <a:t>Inspection with the aim of finding the bad ones and throwing them out is too late, ineffective, and costly. </a:t>
            </a:r>
            <a:r>
              <a:rPr lang="en" sz="1300" b="1">
                <a:solidFill>
                  <a:schemeClr val="dk1"/>
                </a:solidFill>
              </a:rPr>
              <a:t>Quality comes not from inspection but from improvement of the process</a:t>
            </a:r>
            <a:r>
              <a:rPr lang="en" sz="1300">
                <a:solidFill>
                  <a:schemeClr val="dk1"/>
                </a:solidFill>
              </a:rPr>
              <a:t>.” W. Edwards Deming </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a:p>
            <a:pPr marL="0" lvl="0" indent="0" algn="l" rtl="0">
              <a:lnSpc>
                <a:spcPct val="100000"/>
              </a:lnSpc>
              <a:spcBef>
                <a:spcPts val="0"/>
              </a:spcBef>
              <a:spcAft>
                <a:spcPts val="0"/>
              </a:spcAft>
              <a:buSzPts val="1100"/>
              <a:buNone/>
            </a:pPr>
            <a:r>
              <a:rPr lang="en" sz="1300">
                <a:solidFill>
                  <a:schemeClr val="dk1"/>
                </a:solidFill>
              </a:rPr>
              <a:t>If you are relying on inspection to establish quality you are in trouble.</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a:p>
            <a:pPr marL="0" lvl="0" indent="0" algn="l" rtl="0">
              <a:lnSpc>
                <a:spcPct val="100000"/>
              </a:lnSpc>
              <a:spcBef>
                <a:spcPts val="0"/>
              </a:spcBef>
              <a:spcAft>
                <a:spcPts val="0"/>
              </a:spcAft>
              <a:buSzPts val="1100"/>
              <a:buNone/>
            </a:pPr>
            <a:r>
              <a:rPr lang="en" sz="1300">
                <a:solidFill>
                  <a:schemeClr val="dk1"/>
                </a:solidFill>
              </a:rPr>
              <a:t>The goal of quality management (QM) in a digitization project is to prevent defects before they happen. Prevention of defects is the most efficient, cost-effective, and productive activity in a digitization workflow. Digitization is an image manufacturing process that relies upon quality assurance (QA) to establish specifications and requirements, and a quality control (QC) process to test for and inspect defects. A well-run digitization operation will be proactive rather than rely upon QC inspection to achieve quality. </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NARA’s digitization regulations could be considered a total quality management document that brings together records management practices, digital imaging quality standards, quality control, inspection, and validation steps. Each phase of a digitization project affects the other parts. For example, establishing intellectual and physical control contributes to creating metadata as well as identifying missing records. The quality control and inspection steps have been optimized to rely on automated processes where possible and limit human inspection to the phases that cannot be automated. By relying on objective testing and analysis for image quality, we eliminate wasteful subjective inspection of attributes. Finally, the validation phase is a high-level review to verify that all the requirements of a project have been met and the digital surrogates can serve the same legal and evidentiary purpose as the source records.</a:t>
            </a:r>
            <a:endParaRPr sz="13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p:txBody>
      </p:sp>
      <p:sp>
        <p:nvSpPr>
          <p:cNvPr id="339" name="Google Shape;339;g2a388cf9fd7_0_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KEVIN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Validating Digitized Records and Instructions for Disposing of Records: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Ensure that digitized records meet all image quality, metadata, and records management requirements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 separate step from quality management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Ensure that the digitized records are complete and accurate, and can meet the same business needs as the originals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Agencies should consult with their General Council to ensure that their validation process is sufficient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p:cSld name="TITLE_1">
    <p:spTree>
      <p:nvGrpSpPr>
        <p:cNvPr id="1" name="Shape 9"/>
        <p:cNvGrpSpPr/>
        <p:nvPr/>
      </p:nvGrpSpPr>
      <p:grpSpPr>
        <a:xfrm>
          <a:off x="0" y="0"/>
          <a:ext cx="0" cy="0"/>
          <a:chOff x="0" y="0"/>
          <a:chExt cx="0" cy="0"/>
        </a:xfrm>
      </p:grpSpPr>
      <p:pic>
        <p:nvPicPr>
          <p:cNvPr id="10" name="Google Shape;10;p22" descr="Office of the Chief Records Officer for the U.S. Government body title slide" title="Office of the Chief Records Officer for the U.S. Government body title slide"/>
          <p:cNvPicPr preferRelativeResize="0"/>
          <p:nvPr/>
        </p:nvPicPr>
        <p:blipFill rotWithShape="1">
          <a:blip r:embed="rId2">
            <a:alphaModFix/>
          </a:blip>
          <a:srcRect/>
          <a:stretch/>
        </p:blipFill>
        <p:spPr>
          <a:xfrm>
            <a:off x="0" y="0"/>
            <a:ext cx="9144024" cy="5143500"/>
          </a:xfrm>
          <a:prstGeom prst="rect">
            <a:avLst/>
          </a:prstGeom>
          <a:noFill/>
          <a:ln>
            <a:noFill/>
          </a:ln>
        </p:spPr>
      </p:pic>
      <p:sp>
        <p:nvSpPr>
          <p:cNvPr id="11" name="Google Shape;11;p22"/>
          <p:cNvSpPr txBox="1"/>
          <p:nvPr/>
        </p:nvSpPr>
        <p:spPr>
          <a:xfrm>
            <a:off x="8461800" y="4641525"/>
            <a:ext cx="682200" cy="43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000000"/>
                </a:solidFill>
                <a:latin typeface="Merriweather"/>
                <a:ea typeface="Merriweather"/>
                <a:cs typeface="Merriweather"/>
                <a:sym typeface="Merriweather"/>
              </a:rPr>
              <a:t>‹#›</a:t>
            </a:fld>
            <a:endParaRPr sz="1000" b="0" i="0" u="none" strike="noStrike" cap="none">
              <a:solidFill>
                <a:srgbClr val="000000"/>
              </a:solidFill>
              <a:latin typeface="Merriweather"/>
              <a:ea typeface="Merriweather"/>
              <a:cs typeface="Merriweather"/>
              <a:sym typeface="Merriweathe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82" name="Google Shape;82;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a:off x="2363825" y="450150"/>
            <a:ext cx="6216000" cy="4090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6000"/>
              <a:buFont typeface="Arial"/>
              <a:buNone/>
              <a:defRPr sz="6000">
                <a:latin typeface="Arial"/>
                <a:ea typeface="Arial"/>
                <a:cs typeface="Arial"/>
                <a:sym typeface="Arial"/>
              </a:defRPr>
            </a:lvl1pPr>
            <a:lvl2pPr lvl="1" algn="r">
              <a:lnSpc>
                <a:spcPct val="100000"/>
              </a:lnSpc>
              <a:spcBef>
                <a:spcPts val="0"/>
              </a:spcBef>
              <a:spcAft>
                <a:spcPts val="0"/>
              </a:spcAft>
              <a:buSzPts val="6000"/>
              <a:buFont typeface="Arial"/>
              <a:buNone/>
              <a:defRPr sz="6000">
                <a:latin typeface="Arial"/>
                <a:ea typeface="Arial"/>
                <a:cs typeface="Arial"/>
                <a:sym typeface="Arial"/>
              </a:defRPr>
            </a:lvl2pPr>
            <a:lvl3pPr lvl="2" algn="r">
              <a:lnSpc>
                <a:spcPct val="100000"/>
              </a:lnSpc>
              <a:spcBef>
                <a:spcPts val="0"/>
              </a:spcBef>
              <a:spcAft>
                <a:spcPts val="0"/>
              </a:spcAft>
              <a:buSzPts val="6000"/>
              <a:buFont typeface="Arial"/>
              <a:buNone/>
              <a:defRPr sz="6000">
                <a:latin typeface="Arial"/>
                <a:ea typeface="Arial"/>
                <a:cs typeface="Arial"/>
                <a:sym typeface="Arial"/>
              </a:defRPr>
            </a:lvl3pPr>
            <a:lvl4pPr lvl="3" algn="r">
              <a:lnSpc>
                <a:spcPct val="100000"/>
              </a:lnSpc>
              <a:spcBef>
                <a:spcPts val="0"/>
              </a:spcBef>
              <a:spcAft>
                <a:spcPts val="0"/>
              </a:spcAft>
              <a:buSzPts val="6000"/>
              <a:buFont typeface="Arial"/>
              <a:buNone/>
              <a:defRPr sz="6000">
                <a:latin typeface="Arial"/>
                <a:ea typeface="Arial"/>
                <a:cs typeface="Arial"/>
                <a:sym typeface="Arial"/>
              </a:defRPr>
            </a:lvl4pPr>
            <a:lvl5pPr lvl="4" algn="r">
              <a:lnSpc>
                <a:spcPct val="100000"/>
              </a:lnSpc>
              <a:spcBef>
                <a:spcPts val="0"/>
              </a:spcBef>
              <a:spcAft>
                <a:spcPts val="0"/>
              </a:spcAft>
              <a:buSzPts val="6000"/>
              <a:buFont typeface="Arial"/>
              <a:buNone/>
              <a:defRPr sz="6000">
                <a:latin typeface="Arial"/>
                <a:ea typeface="Arial"/>
                <a:cs typeface="Arial"/>
                <a:sym typeface="Arial"/>
              </a:defRPr>
            </a:lvl5pPr>
            <a:lvl6pPr lvl="5" algn="r">
              <a:lnSpc>
                <a:spcPct val="100000"/>
              </a:lnSpc>
              <a:spcBef>
                <a:spcPts val="0"/>
              </a:spcBef>
              <a:spcAft>
                <a:spcPts val="0"/>
              </a:spcAft>
              <a:buSzPts val="6000"/>
              <a:buFont typeface="Arial"/>
              <a:buNone/>
              <a:defRPr sz="6000">
                <a:latin typeface="Arial"/>
                <a:ea typeface="Arial"/>
                <a:cs typeface="Arial"/>
                <a:sym typeface="Arial"/>
              </a:defRPr>
            </a:lvl6pPr>
            <a:lvl7pPr lvl="6" algn="r">
              <a:lnSpc>
                <a:spcPct val="100000"/>
              </a:lnSpc>
              <a:spcBef>
                <a:spcPts val="0"/>
              </a:spcBef>
              <a:spcAft>
                <a:spcPts val="0"/>
              </a:spcAft>
              <a:buSzPts val="6000"/>
              <a:buFont typeface="Arial"/>
              <a:buNone/>
              <a:defRPr sz="6000">
                <a:latin typeface="Arial"/>
                <a:ea typeface="Arial"/>
                <a:cs typeface="Arial"/>
                <a:sym typeface="Arial"/>
              </a:defRPr>
            </a:lvl7pPr>
            <a:lvl8pPr lvl="7" algn="r">
              <a:lnSpc>
                <a:spcPct val="100000"/>
              </a:lnSpc>
              <a:spcBef>
                <a:spcPts val="0"/>
              </a:spcBef>
              <a:spcAft>
                <a:spcPts val="0"/>
              </a:spcAft>
              <a:buSzPts val="6000"/>
              <a:buFont typeface="Arial"/>
              <a:buNone/>
              <a:defRPr sz="6000">
                <a:latin typeface="Arial"/>
                <a:ea typeface="Arial"/>
                <a:cs typeface="Arial"/>
                <a:sym typeface="Arial"/>
              </a:defRPr>
            </a:lvl8pPr>
            <a:lvl9pPr lvl="8" algn="r">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85" name="Google Shape;85;p3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86"/>
        <p:cNvGrpSpPr/>
        <p:nvPr/>
      </p:nvGrpSpPr>
      <p:grpSpPr>
        <a:xfrm>
          <a:off x="0" y="0"/>
          <a:ext cx="0" cy="0"/>
          <a:chOff x="0" y="0"/>
          <a:chExt cx="0" cy="0"/>
        </a:xfrm>
      </p:grpSpPr>
      <p:grpSp>
        <p:nvGrpSpPr>
          <p:cNvPr id="87" name="Google Shape;87;p36"/>
          <p:cNvGrpSpPr/>
          <p:nvPr/>
        </p:nvGrpSpPr>
        <p:grpSpPr>
          <a:xfrm>
            <a:off x="6128800" y="1677492"/>
            <a:ext cx="2596800" cy="3186381"/>
            <a:chOff x="6265963" y="3087650"/>
            <a:chExt cx="2596800" cy="4087200"/>
          </a:xfrm>
        </p:grpSpPr>
        <p:sp>
          <p:nvSpPr>
            <p:cNvPr id="88" name="Google Shape;88;p36"/>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6"/>
            <p:cNvSpPr/>
            <p:nvPr/>
          </p:nvSpPr>
          <p:spPr>
            <a:xfrm>
              <a:off x="6276313" y="3087650"/>
              <a:ext cx="2567700" cy="4087200"/>
            </a:xfrm>
            <a:prstGeom prst="roundRect">
              <a:avLst>
                <a:gd name="adj" fmla="val 16667"/>
              </a:avLst>
            </a:prstGeom>
            <a:solidFill>
              <a:srgbClr val="003C71">
                <a:alpha val="2117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0" name="Google Shape;90;p36"/>
            <p:cNvCxnSpPr/>
            <p:nvPr/>
          </p:nvCxnSpPr>
          <p:spPr>
            <a:xfrm>
              <a:off x="6265963" y="3708901"/>
              <a:ext cx="2596800" cy="0"/>
            </a:xfrm>
            <a:prstGeom prst="straightConnector1">
              <a:avLst/>
            </a:prstGeom>
            <a:noFill/>
            <a:ln w="76200" cap="flat" cmpd="sng">
              <a:solidFill>
                <a:srgbClr val="FFFFFF"/>
              </a:solidFill>
              <a:prstDash val="solid"/>
              <a:round/>
              <a:headEnd type="none" w="sm" len="sm"/>
              <a:tailEnd type="none" w="sm" len="sm"/>
            </a:ln>
          </p:spPr>
        </p:cxnSp>
      </p:grpSp>
      <p:grpSp>
        <p:nvGrpSpPr>
          <p:cNvPr id="91" name="Google Shape;91;p36"/>
          <p:cNvGrpSpPr/>
          <p:nvPr/>
        </p:nvGrpSpPr>
        <p:grpSpPr>
          <a:xfrm>
            <a:off x="3274050" y="1677493"/>
            <a:ext cx="2624100" cy="3186381"/>
            <a:chOff x="3293788" y="2998700"/>
            <a:chExt cx="2624100" cy="4087200"/>
          </a:xfrm>
        </p:grpSpPr>
        <p:sp>
          <p:nvSpPr>
            <p:cNvPr id="92" name="Google Shape;92;p36"/>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6"/>
            <p:cNvSpPr/>
            <p:nvPr/>
          </p:nvSpPr>
          <p:spPr>
            <a:xfrm>
              <a:off x="3304138" y="2998700"/>
              <a:ext cx="2567700" cy="4087200"/>
            </a:xfrm>
            <a:prstGeom prst="roundRect">
              <a:avLst>
                <a:gd name="adj" fmla="val 16667"/>
              </a:avLst>
            </a:prstGeom>
            <a:solidFill>
              <a:srgbClr val="003C71">
                <a:alpha val="2117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 name="Google Shape;94;p36"/>
            <p:cNvCxnSpPr/>
            <p:nvPr/>
          </p:nvCxnSpPr>
          <p:spPr>
            <a:xfrm>
              <a:off x="3293788" y="3619951"/>
              <a:ext cx="2624100" cy="0"/>
            </a:xfrm>
            <a:prstGeom prst="straightConnector1">
              <a:avLst/>
            </a:prstGeom>
            <a:noFill/>
            <a:ln w="76200" cap="flat" cmpd="sng">
              <a:solidFill>
                <a:srgbClr val="FFFFFF"/>
              </a:solidFill>
              <a:prstDash val="solid"/>
              <a:round/>
              <a:headEnd type="none" w="sm" len="sm"/>
              <a:tailEnd type="none" w="sm" len="sm"/>
            </a:ln>
          </p:spPr>
        </p:cxnSp>
      </p:grpSp>
      <p:grpSp>
        <p:nvGrpSpPr>
          <p:cNvPr id="95" name="Google Shape;95;p36"/>
          <p:cNvGrpSpPr/>
          <p:nvPr/>
        </p:nvGrpSpPr>
        <p:grpSpPr>
          <a:xfrm>
            <a:off x="418400" y="1677493"/>
            <a:ext cx="2625000" cy="3186381"/>
            <a:chOff x="430813" y="2998700"/>
            <a:chExt cx="2625000" cy="4087200"/>
          </a:xfrm>
        </p:grpSpPr>
        <p:sp>
          <p:nvSpPr>
            <p:cNvPr id="96" name="Google Shape;96;p36"/>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6"/>
            <p:cNvSpPr/>
            <p:nvPr/>
          </p:nvSpPr>
          <p:spPr>
            <a:xfrm>
              <a:off x="441163" y="2998700"/>
              <a:ext cx="2567700" cy="4087200"/>
            </a:xfrm>
            <a:prstGeom prst="roundRect">
              <a:avLst>
                <a:gd name="adj" fmla="val 16667"/>
              </a:avLst>
            </a:prstGeom>
            <a:solidFill>
              <a:srgbClr val="003C71">
                <a:alpha val="2117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8" name="Google Shape;98;p36"/>
            <p:cNvCxnSpPr/>
            <p:nvPr/>
          </p:nvCxnSpPr>
          <p:spPr>
            <a:xfrm>
              <a:off x="430813" y="3619951"/>
              <a:ext cx="2625000" cy="0"/>
            </a:xfrm>
            <a:prstGeom prst="straightConnector1">
              <a:avLst/>
            </a:prstGeom>
            <a:noFill/>
            <a:ln w="76200" cap="flat" cmpd="sng">
              <a:solidFill>
                <a:srgbClr val="FFFFFF"/>
              </a:solidFill>
              <a:prstDash val="solid"/>
              <a:round/>
              <a:headEnd type="none" w="sm" len="sm"/>
              <a:tailEnd type="none" w="sm" len="sm"/>
            </a:ln>
          </p:spPr>
        </p:cxnSp>
      </p:grpSp>
      <p:sp>
        <p:nvSpPr>
          <p:cNvPr id="99" name="Google Shape;99;p36"/>
          <p:cNvSpPr txBox="1">
            <a:spLocks noGrp="1"/>
          </p:cNvSpPr>
          <p:nvPr>
            <p:ph type="subTitle" idx="1"/>
          </p:nvPr>
        </p:nvSpPr>
        <p:spPr>
          <a:xfrm>
            <a:off x="5783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0" name="Google Shape;100;p36"/>
          <p:cNvSpPr txBox="1">
            <a:spLocks noGrp="1"/>
          </p:cNvSpPr>
          <p:nvPr>
            <p:ph type="subTitle" idx="2"/>
          </p:nvPr>
        </p:nvSpPr>
        <p:spPr>
          <a:xfrm>
            <a:off x="34335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1" name="Google Shape;101;p36"/>
          <p:cNvSpPr txBox="1">
            <a:spLocks noGrp="1"/>
          </p:cNvSpPr>
          <p:nvPr>
            <p:ph type="subTitle" idx="3"/>
          </p:nvPr>
        </p:nvSpPr>
        <p:spPr>
          <a:xfrm>
            <a:off x="6274600" y="1667124"/>
            <a:ext cx="2305200" cy="39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100" b="1">
                <a:solidFill>
                  <a:srgbClr val="FFFFFF"/>
                </a:solidFill>
                <a:latin typeface="Arial"/>
                <a:ea typeface="Arial"/>
                <a:cs typeface="Arial"/>
                <a:sym typeface="Arial"/>
              </a:defRPr>
            </a:lvl1pPr>
            <a:lvl2pPr lvl="1" algn="ctr">
              <a:lnSpc>
                <a:spcPct val="100000"/>
              </a:lnSpc>
              <a:spcBef>
                <a:spcPts val="0"/>
              </a:spcBef>
              <a:spcAft>
                <a:spcPts val="0"/>
              </a:spcAft>
              <a:buSzPts val="1400"/>
              <a:buNone/>
              <a:defRPr sz="2100" b="1">
                <a:solidFill>
                  <a:srgbClr val="FFFFFF"/>
                </a:solidFill>
                <a:latin typeface="Arial"/>
                <a:ea typeface="Arial"/>
                <a:cs typeface="Arial"/>
                <a:sym typeface="Arial"/>
              </a:defRPr>
            </a:lvl2pPr>
            <a:lvl3pPr lvl="2" algn="ctr">
              <a:lnSpc>
                <a:spcPct val="100000"/>
              </a:lnSpc>
              <a:spcBef>
                <a:spcPts val="0"/>
              </a:spcBef>
              <a:spcAft>
                <a:spcPts val="0"/>
              </a:spcAft>
              <a:buSzPts val="1400"/>
              <a:buNone/>
              <a:defRPr sz="2100" b="1">
                <a:solidFill>
                  <a:srgbClr val="FFFFFF"/>
                </a:solidFill>
                <a:latin typeface="Arial"/>
                <a:ea typeface="Arial"/>
                <a:cs typeface="Arial"/>
                <a:sym typeface="Arial"/>
              </a:defRPr>
            </a:lvl3pPr>
            <a:lvl4pPr lvl="3" algn="ctr">
              <a:lnSpc>
                <a:spcPct val="100000"/>
              </a:lnSpc>
              <a:spcBef>
                <a:spcPts val="0"/>
              </a:spcBef>
              <a:spcAft>
                <a:spcPts val="0"/>
              </a:spcAft>
              <a:buSzPts val="1400"/>
              <a:buNone/>
              <a:defRPr sz="2100" b="1">
                <a:solidFill>
                  <a:srgbClr val="FFFFFF"/>
                </a:solidFill>
                <a:latin typeface="Arial"/>
                <a:ea typeface="Arial"/>
                <a:cs typeface="Arial"/>
                <a:sym typeface="Arial"/>
              </a:defRPr>
            </a:lvl4pPr>
            <a:lvl5pPr lvl="4" algn="ctr">
              <a:lnSpc>
                <a:spcPct val="100000"/>
              </a:lnSpc>
              <a:spcBef>
                <a:spcPts val="0"/>
              </a:spcBef>
              <a:spcAft>
                <a:spcPts val="0"/>
              </a:spcAft>
              <a:buSzPts val="1400"/>
              <a:buNone/>
              <a:defRPr sz="2100" b="1">
                <a:solidFill>
                  <a:srgbClr val="FFFFFF"/>
                </a:solidFill>
                <a:latin typeface="Arial"/>
                <a:ea typeface="Arial"/>
                <a:cs typeface="Arial"/>
                <a:sym typeface="Arial"/>
              </a:defRPr>
            </a:lvl5pPr>
            <a:lvl6pPr lvl="5" algn="ctr">
              <a:lnSpc>
                <a:spcPct val="100000"/>
              </a:lnSpc>
              <a:spcBef>
                <a:spcPts val="0"/>
              </a:spcBef>
              <a:spcAft>
                <a:spcPts val="0"/>
              </a:spcAft>
              <a:buSzPts val="1400"/>
              <a:buNone/>
              <a:defRPr sz="2100" b="1">
                <a:solidFill>
                  <a:srgbClr val="FFFFFF"/>
                </a:solidFill>
                <a:latin typeface="Arial"/>
                <a:ea typeface="Arial"/>
                <a:cs typeface="Arial"/>
                <a:sym typeface="Arial"/>
              </a:defRPr>
            </a:lvl6pPr>
            <a:lvl7pPr lvl="6" algn="ctr">
              <a:lnSpc>
                <a:spcPct val="100000"/>
              </a:lnSpc>
              <a:spcBef>
                <a:spcPts val="0"/>
              </a:spcBef>
              <a:spcAft>
                <a:spcPts val="0"/>
              </a:spcAft>
              <a:buSzPts val="1400"/>
              <a:buNone/>
              <a:defRPr sz="2100" b="1">
                <a:solidFill>
                  <a:srgbClr val="FFFFFF"/>
                </a:solidFill>
                <a:latin typeface="Arial"/>
                <a:ea typeface="Arial"/>
                <a:cs typeface="Arial"/>
                <a:sym typeface="Arial"/>
              </a:defRPr>
            </a:lvl7pPr>
            <a:lvl8pPr lvl="7" algn="ctr">
              <a:lnSpc>
                <a:spcPct val="100000"/>
              </a:lnSpc>
              <a:spcBef>
                <a:spcPts val="0"/>
              </a:spcBef>
              <a:spcAft>
                <a:spcPts val="0"/>
              </a:spcAft>
              <a:buSzPts val="1400"/>
              <a:buNone/>
              <a:defRPr sz="2100" b="1">
                <a:solidFill>
                  <a:srgbClr val="FFFFFF"/>
                </a:solidFill>
                <a:latin typeface="Arial"/>
                <a:ea typeface="Arial"/>
                <a:cs typeface="Arial"/>
                <a:sym typeface="Arial"/>
              </a:defRPr>
            </a:lvl8pPr>
            <a:lvl9pPr lvl="8" algn="ctr">
              <a:lnSpc>
                <a:spcPct val="100000"/>
              </a:lnSpc>
              <a:spcBef>
                <a:spcPts val="0"/>
              </a:spcBef>
              <a:spcAft>
                <a:spcPts val="0"/>
              </a:spcAft>
              <a:buSzPts val="1400"/>
              <a:buNone/>
              <a:defRPr sz="2100" b="1">
                <a:solidFill>
                  <a:srgbClr val="FFFFFF"/>
                </a:solidFill>
                <a:latin typeface="Arial"/>
                <a:ea typeface="Arial"/>
                <a:cs typeface="Arial"/>
                <a:sym typeface="Arial"/>
              </a:defRPr>
            </a:lvl9pPr>
          </a:lstStyle>
          <a:p>
            <a:endParaRPr/>
          </a:p>
        </p:txBody>
      </p:sp>
      <p:sp>
        <p:nvSpPr>
          <p:cNvPr id="102" name="Google Shape;102;p36"/>
          <p:cNvSpPr txBox="1">
            <a:spLocks noGrp="1"/>
          </p:cNvSpPr>
          <p:nvPr>
            <p:ph type="subTitle" idx="4"/>
          </p:nvPr>
        </p:nvSpPr>
        <p:spPr>
          <a:xfrm>
            <a:off x="5345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03" name="Google Shape;103;p36"/>
          <p:cNvSpPr txBox="1">
            <a:spLocks noGrp="1"/>
          </p:cNvSpPr>
          <p:nvPr>
            <p:ph type="subTitle" idx="5"/>
          </p:nvPr>
        </p:nvSpPr>
        <p:spPr>
          <a:xfrm>
            <a:off x="33897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0000"/>
                </a:solidFill>
                <a:latin typeface="Arial"/>
                <a:ea typeface="Arial"/>
                <a:cs typeface="Arial"/>
                <a:sym typeface="Arial"/>
              </a:defRPr>
            </a:lvl9pPr>
          </a:lstStyle>
          <a:p>
            <a:endParaRPr/>
          </a:p>
        </p:txBody>
      </p:sp>
      <p:sp>
        <p:nvSpPr>
          <p:cNvPr id="104" name="Google Shape;104;p36"/>
          <p:cNvSpPr txBox="1">
            <a:spLocks noGrp="1"/>
          </p:cNvSpPr>
          <p:nvPr>
            <p:ph type="subTitle" idx="6"/>
          </p:nvPr>
        </p:nvSpPr>
        <p:spPr>
          <a:xfrm>
            <a:off x="6230800" y="2123081"/>
            <a:ext cx="23928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900">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2000">
                <a:solidFill>
                  <a:srgbClr val="000000"/>
                </a:solidFill>
                <a:latin typeface="Arial"/>
                <a:ea typeface="Arial"/>
                <a:cs typeface="Arial"/>
                <a:sym typeface="Arial"/>
              </a:defRPr>
            </a:lvl2pPr>
            <a:lvl3pPr lvl="2" algn="l">
              <a:lnSpc>
                <a:spcPct val="100000"/>
              </a:lnSpc>
              <a:spcBef>
                <a:spcPts val="0"/>
              </a:spcBef>
              <a:spcAft>
                <a:spcPts val="0"/>
              </a:spcAft>
              <a:buSzPts val="1400"/>
              <a:buNone/>
              <a:defRPr sz="2000">
                <a:solidFill>
                  <a:srgbClr val="000000"/>
                </a:solidFill>
                <a:latin typeface="Arial"/>
                <a:ea typeface="Arial"/>
                <a:cs typeface="Arial"/>
                <a:sym typeface="Arial"/>
              </a:defRPr>
            </a:lvl3pPr>
            <a:lvl4pPr lvl="3" algn="l">
              <a:lnSpc>
                <a:spcPct val="100000"/>
              </a:lnSpc>
              <a:spcBef>
                <a:spcPts val="0"/>
              </a:spcBef>
              <a:spcAft>
                <a:spcPts val="0"/>
              </a:spcAft>
              <a:buSzPts val="1400"/>
              <a:buNone/>
              <a:defRPr sz="2000">
                <a:solidFill>
                  <a:srgbClr val="000000"/>
                </a:solidFill>
                <a:latin typeface="Arial"/>
                <a:ea typeface="Arial"/>
                <a:cs typeface="Arial"/>
                <a:sym typeface="Arial"/>
              </a:defRPr>
            </a:lvl4pPr>
            <a:lvl5pPr lvl="4" algn="l">
              <a:lnSpc>
                <a:spcPct val="100000"/>
              </a:lnSpc>
              <a:spcBef>
                <a:spcPts val="0"/>
              </a:spcBef>
              <a:spcAft>
                <a:spcPts val="0"/>
              </a:spcAft>
              <a:buSzPts val="1400"/>
              <a:buNone/>
              <a:defRPr sz="2000">
                <a:solidFill>
                  <a:srgbClr val="000000"/>
                </a:solidFill>
                <a:latin typeface="Arial"/>
                <a:ea typeface="Arial"/>
                <a:cs typeface="Arial"/>
                <a:sym typeface="Arial"/>
              </a:defRPr>
            </a:lvl5pPr>
            <a:lvl6pPr lvl="5" algn="l">
              <a:lnSpc>
                <a:spcPct val="100000"/>
              </a:lnSpc>
              <a:spcBef>
                <a:spcPts val="0"/>
              </a:spcBef>
              <a:spcAft>
                <a:spcPts val="0"/>
              </a:spcAft>
              <a:buSzPts val="1400"/>
              <a:buNone/>
              <a:defRPr sz="2000">
                <a:solidFill>
                  <a:srgbClr val="000000"/>
                </a:solidFill>
                <a:latin typeface="Arial"/>
                <a:ea typeface="Arial"/>
                <a:cs typeface="Arial"/>
                <a:sym typeface="Arial"/>
              </a:defRPr>
            </a:lvl6pPr>
            <a:lvl7pPr lvl="6" algn="l">
              <a:lnSpc>
                <a:spcPct val="100000"/>
              </a:lnSpc>
              <a:spcBef>
                <a:spcPts val="0"/>
              </a:spcBef>
              <a:spcAft>
                <a:spcPts val="0"/>
              </a:spcAft>
              <a:buSzPts val="1400"/>
              <a:buNone/>
              <a:defRPr sz="2000">
                <a:solidFill>
                  <a:srgbClr val="000000"/>
                </a:solidFill>
                <a:latin typeface="Arial"/>
                <a:ea typeface="Arial"/>
                <a:cs typeface="Arial"/>
                <a:sym typeface="Arial"/>
              </a:defRPr>
            </a:lvl7pPr>
            <a:lvl8pPr lvl="7" algn="l">
              <a:lnSpc>
                <a:spcPct val="100000"/>
              </a:lnSpc>
              <a:spcBef>
                <a:spcPts val="0"/>
              </a:spcBef>
              <a:spcAft>
                <a:spcPts val="0"/>
              </a:spcAft>
              <a:buSzPts val="1400"/>
              <a:buNone/>
              <a:defRPr sz="2000">
                <a:solidFill>
                  <a:srgbClr val="000000"/>
                </a:solidFill>
                <a:latin typeface="Arial"/>
                <a:ea typeface="Arial"/>
                <a:cs typeface="Arial"/>
                <a:sym typeface="Arial"/>
              </a:defRPr>
            </a:lvl8pPr>
            <a:lvl9pPr lvl="8" algn="l">
              <a:lnSpc>
                <a:spcPct val="100000"/>
              </a:lnSpc>
              <a:spcBef>
                <a:spcPts val="0"/>
              </a:spcBef>
              <a:spcAft>
                <a:spcPts val="0"/>
              </a:spcAft>
              <a:buSzPts val="1400"/>
              <a:buNone/>
              <a:defRPr sz="2000">
                <a:solidFill>
                  <a:srgbClr val="000000"/>
                </a:solidFill>
                <a:latin typeface="Arial"/>
                <a:ea typeface="Arial"/>
                <a:cs typeface="Arial"/>
                <a:sym typeface="Arial"/>
              </a:defRPr>
            </a:lvl9pPr>
          </a:lstStyle>
          <a:p>
            <a:endParaRPr/>
          </a:p>
        </p:txBody>
      </p:sp>
      <p:sp>
        <p:nvSpPr>
          <p:cNvPr id="105" name="Google Shape;105;p36"/>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06" name="Google Shape;106;p36"/>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07" name="Google Shape;107;p36"/>
          <p:cNvSpPr txBox="1">
            <a:spLocks noGrp="1"/>
          </p:cNvSpPr>
          <p:nvPr>
            <p:ph type="subTitle" idx="7"/>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08" name="Google Shape;108;p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09"/>
        <p:cNvGrpSpPr/>
        <p:nvPr/>
      </p:nvGrpSpPr>
      <p:grpSpPr>
        <a:xfrm>
          <a:off x="0" y="0"/>
          <a:ext cx="0" cy="0"/>
          <a:chOff x="0" y="0"/>
          <a:chExt cx="0" cy="0"/>
        </a:xfrm>
      </p:grpSpPr>
      <p:sp>
        <p:nvSpPr>
          <p:cNvPr id="110" name="Google Shape;11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grpSp>
        <p:nvGrpSpPr>
          <p:cNvPr id="111" name="Google Shape;111;p37"/>
          <p:cNvGrpSpPr/>
          <p:nvPr/>
        </p:nvGrpSpPr>
        <p:grpSpPr>
          <a:xfrm>
            <a:off x="0" y="1751569"/>
            <a:ext cx="7893803" cy="1379641"/>
            <a:chOff x="0" y="2348379"/>
            <a:chExt cx="6961639" cy="1839521"/>
          </a:xfrm>
        </p:grpSpPr>
        <p:sp>
          <p:nvSpPr>
            <p:cNvPr id="112" name="Google Shape;112;p37"/>
            <p:cNvSpPr txBox="1"/>
            <p:nvPr/>
          </p:nvSpPr>
          <p:spPr>
            <a:xfrm>
              <a:off x="0" y="2466800"/>
              <a:ext cx="6948600" cy="17211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7"/>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7"/>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37"/>
          <p:cNvSpPr txBox="1">
            <a:spLocks noGrp="1"/>
          </p:cNvSpPr>
          <p:nvPr>
            <p:ph type="title"/>
          </p:nvPr>
        </p:nvSpPr>
        <p:spPr>
          <a:xfrm>
            <a:off x="228600" y="2017025"/>
            <a:ext cx="6018900" cy="959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116" name="Google Shape;116;p37"/>
          <p:cNvSpPr/>
          <p:nvPr/>
        </p:nvSpPr>
        <p:spPr>
          <a:xfrm>
            <a:off x="25" y="4338600"/>
            <a:ext cx="9144000" cy="80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37"/>
          <p:cNvPicPr preferRelativeResize="0"/>
          <p:nvPr/>
        </p:nvPicPr>
        <p:blipFill rotWithShape="1">
          <a:blip r:embed="rId2">
            <a:alphaModFix/>
          </a:blip>
          <a:srcRect/>
          <a:stretch/>
        </p:blipFill>
        <p:spPr>
          <a:xfrm>
            <a:off x="7628293" y="4475862"/>
            <a:ext cx="587532" cy="530381"/>
          </a:xfrm>
          <a:prstGeom prst="rect">
            <a:avLst/>
          </a:prstGeom>
          <a:noFill/>
          <a:ln>
            <a:noFill/>
          </a:ln>
        </p:spPr>
      </p:pic>
      <p:pic>
        <p:nvPicPr>
          <p:cNvPr id="118" name="Google Shape;118;p37"/>
          <p:cNvPicPr preferRelativeResize="0"/>
          <p:nvPr/>
        </p:nvPicPr>
        <p:blipFill rotWithShape="1">
          <a:blip r:embed="rId3">
            <a:alphaModFix/>
          </a:blip>
          <a:srcRect/>
          <a:stretch/>
        </p:blipFill>
        <p:spPr>
          <a:xfrm>
            <a:off x="8215825" y="4428563"/>
            <a:ext cx="701600" cy="6249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19"/>
        <p:cNvGrpSpPr/>
        <p:nvPr/>
      </p:nvGrpSpPr>
      <p:grpSpPr>
        <a:xfrm>
          <a:off x="0" y="0"/>
          <a:ext cx="0" cy="0"/>
          <a:chOff x="0" y="0"/>
          <a:chExt cx="0" cy="0"/>
        </a:xfrm>
      </p:grpSpPr>
      <p:sp>
        <p:nvSpPr>
          <p:cNvPr id="120" name="Google Shape;120;p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ullet Points">
  <p:cSld name="BLANK_2">
    <p:bg>
      <p:bgPr>
        <a:solidFill>
          <a:srgbClr val="D9D9D9"/>
        </a:solidFill>
        <a:effectLst/>
      </p:bgPr>
    </p:bg>
    <p:spTree>
      <p:nvGrpSpPr>
        <p:cNvPr id="1" name="Shape 121"/>
        <p:cNvGrpSpPr/>
        <p:nvPr/>
      </p:nvGrpSpPr>
      <p:grpSpPr>
        <a:xfrm>
          <a:off x="0" y="0"/>
          <a:ext cx="0" cy="0"/>
          <a:chOff x="0" y="0"/>
          <a:chExt cx="0" cy="0"/>
        </a:xfrm>
      </p:grpSpPr>
      <p:sp>
        <p:nvSpPr>
          <p:cNvPr id="122" name="Google Shape;122;p39"/>
          <p:cNvSpPr txBox="1">
            <a:spLocks noGrp="1"/>
          </p:cNvSpPr>
          <p:nvPr>
            <p:ph type="title"/>
          </p:nvPr>
        </p:nvSpPr>
        <p:spPr>
          <a:xfrm>
            <a:off x="589199" y="547054"/>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grpSp>
        <p:nvGrpSpPr>
          <p:cNvPr id="123" name="Google Shape;123;p39"/>
          <p:cNvGrpSpPr/>
          <p:nvPr/>
        </p:nvGrpSpPr>
        <p:grpSpPr>
          <a:xfrm>
            <a:off x="-14600" y="936290"/>
            <a:ext cx="9221700" cy="125325"/>
            <a:chOff x="-14600" y="912702"/>
            <a:chExt cx="9221700" cy="167100"/>
          </a:xfrm>
        </p:grpSpPr>
        <p:cxnSp>
          <p:nvCxnSpPr>
            <p:cNvPr id="124" name="Google Shape;124;p39"/>
            <p:cNvCxnSpPr/>
            <p:nvPr/>
          </p:nvCxnSpPr>
          <p:spPr>
            <a:xfrm rot="10800000" flipH="1">
              <a:off x="-14600" y="1065102"/>
              <a:ext cx="9221700" cy="14700"/>
            </a:xfrm>
            <a:prstGeom prst="straightConnector1">
              <a:avLst/>
            </a:prstGeom>
            <a:noFill/>
            <a:ln w="114300" cap="flat" cmpd="sng">
              <a:solidFill>
                <a:srgbClr val="003C71"/>
              </a:solidFill>
              <a:prstDash val="solid"/>
              <a:round/>
              <a:headEnd type="none" w="sm" len="sm"/>
              <a:tailEnd type="none" w="sm" len="sm"/>
            </a:ln>
          </p:spPr>
        </p:cxnSp>
        <p:cxnSp>
          <p:nvCxnSpPr>
            <p:cNvPr id="125" name="Google Shape;125;p39"/>
            <p:cNvCxnSpPr/>
            <p:nvPr/>
          </p:nvCxnSpPr>
          <p:spPr>
            <a:xfrm rot="10800000" flipH="1">
              <a:off x="-14600" y="912702"/>
              <a:ext cx="9221700" cy="14700"/>
            </a:xfrm>
            <a:prstGeom prst="straightConnector1">
              <a:avLst/>
            </a:prstGeom>
            <a:noFill/>
            <a:ln w="38100" cap="flat" cmpd="sng">
              <a:solidFill>
                <a:srgbClr val="003C71"/>
              </a:solidFill>
              <a:prstDash val="solid"/>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126"/>
        <p:cNvGrpSpPr/>
        <p:nvPr/>
      </p:nvGrpSpPr>
      <p:grpSpPr>
        <a:xfrm>
          <a:off x="0" y="0"/>
          <a:ext cx="0" cy="0"/>
          <a:chOff x="0" y="0"/>
          <a:chExt cx="0" cy="0"/>
        </a:xfrm>
      </p:grpSpPr>
      <p:grpSp>
        <p:nvGrpSpPr>
          <p:cNvPr id="127" name="Google Shape;127;p40"/>
          <p:cNvGrpSpPr/>
          <p:nvPr/>
        </p:nvGrpSpPr>
        <p:grpSpPr>
          <a:xfrm>
            <a:off x="-3418" y="1222892"/>
            <a:ext cx="8441497" cy="646425"/>
            <a:chOff x="-14600" y="1630530"/>
            <a:chExt cx="7887775" cy="861900"/>
          </a:xfrm>
        </p:grpSpPr>
        <p:sp>
          <p:nvSpPr>
            <p:cNvPr id="128" name="Google Shape;128;p40"/>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a:off x="7266575" y="1630530"/>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 name="Google Shape;130;p40"/>
          <p:cNvGrpSpPr/>
          <p:nvPr/>
        </p:nvGrpSpPr>
        <p:grpSpPr>
          <a:xfrm>
            <a:off x="-3418" y="1940008"/>
            <a:ext cx="8441497" cy="646425"/>
            <a:chOff x="-14600" y="2586667"/>
            <a:chExt cx="7887775" cy="861900"/>
          </a:xfrm>
        </p:grpSpPr>
        <p:sp>
          <p:nvSpPr>
            <p:cNvPr id="131" name="Google Shape;131;p40"/>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7266575" y="2586667"/>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40"/>
          <p:cNvGrpSpPr/>
          <p:nvPr/>
        </p:nvGrpSpPr>
        <p:grpSpPr>
          <a:xfrm>
            <a:off x="-3418" y="2657119"/>
            <a:ext cx="8441497" cy="646425"/>
            <a:chOff x="-14600" y="3542826"/>
            <a:chExt cx="7887775" cy="861900"/>
          </a:xfrm>
        </p:grpSpPr>
        <p:sp>
          <p:nvSpPr>
            <p:cNvPr id="134" name="Google Shape;134;p40"/>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0"/>
            <p:cNvSpPr/>
            <p:nvPr/>
          </p:nvSpPr>
          <p:spPr>
            <a:xfrm>
              <a:off x="7266575" y="3542826"/>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40"/>
          <p:cNvGrpSpPr/>
          <p:nvPr/>
        </p:nvGrpSpPr>
        <p:grpSpPr>
          <a:xfrm>
            <a:off x="-3418" y="3374232"/>
            <a:ext cx="8441497" cy="646425"/>
            <a:chOff x="-14600" y="4498974"/>
            <a:chExt cx="7887775" cy="861900"/>
          </a:xfrm>
        </p:grpSpPr>
        <p:sp>
          <p:nvSpPr>
            <p:cNvPr id="137" name="Google Shape;137;p40"/>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0"/>
            <p:cNvSpPr/>
            <p:nvPr/>
          </p:nvSpPr>
          <p:spPr>
            <a:xfrm>
              <a:off x="7266575" y="4498974"/>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40"/>
          <p:cNvSpPr txBox="1">
            <a:spLocks noGrp="1"/>
          </p:cNvSpPr>
          <p:nvPr>
            <p:ph type="subTitle" idx="1"/>
          </p:nvPr>
        </p:nvSpPr>
        <p:spPr>
          <a:xfrm>
            <a:off x="619148" y="1322609"/>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0" name="Google Shape;140;p40"/>
          <p:cNvSpPr txBox="1">
            <a:spLocks noGrp="1"/>
          </p:cNvSpPr>
          <p:nvPr>
            <p:ph type="subTitle" idx="2"/>
          </p:nvPr>
        </p:nvSpPr>
        <p:spPr>
          <a:xfrm>
            <a:off x="619148" y="2748927"/>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1" name="Google Shape;141;p40"/>
          <p:cNvSpPr txBox="1">
            <a:spLocks noGrp="1"/>
          </p:cNvSpPr>
          <p:nvPr>
            <p:ph type="subTitle" idx="3"/>
          </p:nvPr>
        </p:nvSpPr>
        <p:spPr>
          <a:xfrm>
            <a:off x="619148" y="2041240"/>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2" name="Google Shape;142;p40"/>
          <p:cNvSpPr txBox="1">
            <a:spLocks noGrp="1"/>
          </p:cNvSpPr>
          <p:nvPr>
            <p:ph type="subTitle" idx="4"/>
          </p:nvPr>
        </p:nvSpPr>
        <p:spPr>
          <a:xfrm>
            <a:off x="619148" y="3469990"/>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grpSp>
        <p:nvGrpSpPr>
          <p:cNvPr id="143" name="Google Shape;143;p40"/>
          <p:cNvGrpSpPr/>
          <p:nvPr/>
        </p:nvGrpSpPr>
        <p:grpSpPr>
          <a:xfrm>
            <a:off x="-3419" y="4091345"/>
            <a:ext cx="8441497" cy="646425"/>
            <a:chOff x="-14600" y="5455122"/>
            <a:chExt cx="7887775" cy="861900"/>
          </a:xfrm>
        </p:grpSpPr>
        <p:sp>
          <p:nvSpPr>
            <p:cNvPr id="144" name="Google Shape;144;p40"/>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0"/>
            <p:cNvSpPr/>
            <p:nvPr/>
          </p:nvSpPr>
          <p:spPr>
            <a:xfrm>
              <a:off x="7266575" y="5455122"/>
              <a:ext cx="6066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 name="Google Shape;146;p40"/>
          <p:cNvSpPr txBox="1">
            <a:spLocks noGrp="1"/>
          </p:cNvSpPr>
          <p:nvPr>
            <p:ph type="subTitle" idx="5"/>
          </p:nvPr>
        </p:nvSpPr>
        <p:spPr>
          <a:xfrm>
            <a:off x="619148" y="4191053"/>
            <a:ext cx="6785100" cy="437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200" b="1">
                <a:solidFill>
                  <a:srgbClr val="000000"/>
                </a:solidFill>
                <a:latin typeface="Arial"/>
                <a:ea typeface="Arial"/>
                <a:cs typeface="Arial"/>
                <a:sym typeface="Arial"/>
              </a:defRPr>
            </a:lvl1pPr>
            <a:lvl2pPr lvl="1" algn="l">
              <a:lnSpc>
                <a:spcPct val="115000"/>
              </a:lnSpc>
              <a:spcBef>
                <a:spcPts val="1600"/>
              </a:spcBef>
              <a:spcAft>
                <a:spcPts val="0"/>
              </a:spcAft>
              <a:buSzPts val="1400"/>
              <a:buNone/>
              <a:defRPr sz="2200" b="1">
                <a:solidFill>
                  <a:srgbClr val="000000"/>
                </a:solidFill>
                <a:latin typeface="Arial"/>
                <a:ea typeface="Arial"/>
                <a:cs typeface="Arial"/>
                <a:sym typeface="Arial"/>
              </a:defRPr>
            </a:lvl2pPr>
            <a:lvl3pPr lvl="2" algn="l">
              <a:lnSpc>
                <a:spcPct val="115000"/>
              </a:lnSpc>
              <a:spcBef>
                <a:spcPts val="1600"/>
              </a:spcBef>
              <a:spcAft>
                <a:spcPts val="0"/>
              </a:spcAft>
              <a:buSzPts val="1400"/>
              <a:buNone/>
              <a:defRPr sz="2200" b="1">
                <a:solidFill>
                  <a:srgbClr val="000000"/>
                </a:solidFill>
                <a:latin typeface="Arial"/>
                <a:ea typeface="Arial"/>
                <a:cs typeface="Arial"/>
                <a:sym typeface="Arial"/>
              </a:defRPr>
            </a:lvl3pPr>
            <a:lvl4pPr lvl="3" algn="l">
              <a:lnSpc>
                <a:spcPct val="115000"/>
              </a:lnSpc>
              <a:spcBef>
                <a:spcPts val="1600"/>
              </a:spcBef>
              <a:spcAft>
                <a:spcPts val="0"/>
              </a:spcAft>
              <a:buSzPts val="1400"/>
              <a:buNone/>
              <a:defRPr sz="2200" b="1">
                <a:solidFill>
                  <a:srgbClr val="000000"/>
                </a:solidFill>
                <a:latin typeface="Arial"/>
                <a:ea typeface="Arial"/>
                <a:cs typeface="Arial"/>
                <a:sym typeface="Arial"/>
              </a:defRPr>
            </a:lvl4pPr>
            <a:lvl5pPr lvl="4" algn="l">
              <a:lnSpc>
                <a:spcPct val="115000"/>
              </a:lnSpc>
              <a:spcBef>
                <a:spcPts val="1600"/>
              </a:spcBef>
              <a:spcAft>
                <a:spcPts val="0"/>
              </a:spcAft>
              <a:buSzPts val="1400"/>
              <a:buNone/>
              <a:defRPr sz="2200" b="1">
                <a:solidFill>
                  <a:srgbClr val="000000"/>
                </a:solidFill>
                <a:latin typeface="Arial"/>
                <a:ea typeface="Arial"/>
                <a:cs typeface="Arial"/>
                <a:sym typeface="Arial"/>
              </a:defRPr>
            </a:lvl5pPr>
            <a:lvl6pPr lvl="5" algn="l">
              <a:lnSpc>
                <a:spcPct val="115000"/>
              </a:lnSpc>
              <a:spcBef>
                <a:spcPts val="1600"/>
              </a:spcBef>
              <a:spcAft>
                <a:spcPts val="0"/>
              </a:spcAft>
              <a:buSzPts val="1400"/>
              <a:buNone/>
              <a:defRPr sz="2200" b="1">
                <a:solidFill>
                  <a:srgbClr val="000000"/>
                </a:solidFill>
                <a:latin typeface="Arial"/>
                <a:ea typeface="Arial"/>
                <a:cs typeface="Arial"/>
                <a:sym typeface="Arial"/>
              </a:defRPr>
            </a:lvl6pPr>
            <a:lvl7pPr lvl="6" algn="l">
              <a:lnSpc>
                <a:spcPct val="115000"/>
              </a:lnSpc>
              <a:spcBef>
                <a:spcPts val="1600"/>
              </a:spcBef>
              <a:spcAft>
                <a:spcPts val="0"/>
              </a:spcAft>
              <a:buSzPts val="1400"/>
              <a:buNone/>
              <a:defRPr sz="2200" b="1">
                <a:solidFill>
                  <a:srgbClr val="000000"/>
                </a:solidFill>
                <a:latin typeface="Arial"/>
                <a:ea typeface="Arial"/>
                <a:cs typeface="Arial"/>
                <a:sym typeface="Arial"/>
              </a:defRPr>
            </a:lvl7pPr>
            <a:lvl8pPr lvl="7" algn="l">
              <a:lnSpc>
                <a:spcPct val="115000"/>
              </a:lnSpc>
              <a:spcBef>
                <a:spcPts val="1600"/>
              </a:spcBef>
              <a:spcAft>
                <a:spcPts val="0"/>
              </a:spcAft>
              <a:buSzPts val="1400"/>
              <a:buNone/>
              <a:defRPr sz="2200" b="1">
                <a:solidFill>
                  <a:srgbClr val="000000"/>
                </a:solidFill>
                <a:latin typeface="Arial"/>
                <a:ea typeface="Arial"/>
                <a:cs typeface="Arial"/>
                <a:sym typeface="Arial"/>
              </a:defRPr>
            </a:lvl8pPr>
            <a:lvl9pPr lvl="8" algn="l">
              <a:lnSpc>
                <a:spcPct val="115000"/>
              </a:lnSpc>
              <a:spcBef>
                <a:spcPts val="1600"/>
              </a:spcBef>
              <a:spcAft>
                <a:spcPts val="1600"/>
              </a:spcAft>
              <a:buSzPts val="1400"/>
              <a:buNone/>
              <a:defRPr sz="2200" b="1">
                <a:solidFill>
                  <a:srgbClr val="000000"/>
                </a:solidFill>
                <a:latin typeface="Arial"/>
                <a:ea typeface="Arial"/>
                <a:cs typeface="Arial"/>
                <a:sym typeface="Arial"/>
              </a:defRPr>
            </a:lvl9pPr>
          </a:lstStyle>
          <a:p>
            <a:endParaRPr/>
          </a:p>
        </p:txBody>
      </p:sp>
      <p:sp>
        <p:nvSpPr>
          <p:cNvPr id="147" name="Google Shape;147;p40"/>
          <p:cNvSpPr txBox="1">
            <a:spLocks noGrp="1"/>
          </p:cNvSpPr>
          <p:nvPr>
            <p:ph type="title"/>
          </p:nvPr>
        </p:nvSpPr>
        <p:spPr>
          <a:xfrm>
            <a:off x="589199" y="547054"/>
            <a:ext cx="7721100" cy="3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FFFFFF"/>
                </a:solidFill>
                <a:latin typeface="Arial"/>
                <a:ea typeface="Arial"/>
                <a:cs typeface="Arial"/>
                <a:sym typeface="Arial"/>
              </a:defRPr>
            </a:lvl9pPr>
          </a:lstStyle>
          <a:p>
            <a:endParaRPr/>
          </a:p>
        </p:txBody>
      </p:sp>
      <p:sp>
        <p:nvSpPr>
          <p:cNvPr id="148" name="Google Shape;148;p4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 LIGHT ON DARK">
  <p:cSld name="BLANK_2_1_1_2">
    <p:bg>
      <p:bgPr>
        <a:solidFill>
          <a:srgbClr val="D9D9D9"/>
        </a:solidFill>
        <a:effectLst/>
      </p:bgPr>
    </p:bg>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439350" y="7627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51" name="Google Shape;151;p41"/>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152" name="Google Shape;152;p41"/>
          <p:cNvSpPr txBox="1">
            <a:spLocks noGrp="1"/>
          </p:cNvSpPr>
          <p:nvPr>
            <p:ph type="subTitle" idx="1"/>
          </p:nvPr>
        </p:nvSpPr>
        <p:spPr>
          <a:xfrm>
            <a:off x="439350" y="874150"/>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53" name="Google Shape;153;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154"/>
        <p:cNvGrpSpPr/>
        <p:nvPr/>
      </p:nvGrpSpPr>
      <p:grpSpPr>
        <a:xfrm>
          <a:off x="0" y="0"/>
          <a:ext cx="0" cy="0"/>
          <a:chOff x="0" y="0"/>
          <a:chExt cx="0" cy="0"/>
        </a:xfrm>
      </p:grpSpPr>
      <p:sp>
        <p:nvSpPr>
          <p:cNvPr id="155" name="Google Shape;155;p42"/>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56" name="Google Shape;156;p42"/>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57" name="Google Shape;157;p42"/>
          <p:cNvSpPr txBox="1">
            <a:spLocks noGrp="1"/>
          </p:cNvSpPr>
          <p:nvPr>
            <p:ph type="subTitle" idx="1"/>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58" name="Google Shape;158;p4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59" name="Google Shape;159;p42"/>
          <p:cNvPicPr preferRelativeResize="0"/>
          <p:nvPr/>
        </p:nvPicPr>
        <p:blipFill rotWithShape="1">
          <a:blip r:embed="rId2">
            <a:alphaModFix/>
          </a:blip>
          <a:srcRect/>
          <a:stretch/>
        </p:blipFill>
        <p:spPr>
          <a:xfrm>
            <a:off x="7686743" y="189387"/>
            <a:ext cx="587532" cy="530381"/>
          </a:xfrm>
          <a:prstGeom prst="rect">
            <a:avLst/>
          </a:prstGeom>
          <a:noFill/>
          <a:ln>
            <a:noFill/>
          </a:ln>
        </p:spPr>
      </p:pic>
      <p:pic>
        <p:nvPicPr>
          <p:cNvPr id="160" name="Google Shape;160;p42"/>
          <p:cNvPicPr preferRelativeResize="0"/>
          <p:nvPr/>
        </p:nvPicPr>
        <p:blipFill rotWithShape="1">
          <a:blip r:embed="rId3">
            <a:alphaModFix/>
          </a:blip>
          <a:srcRect/>
          <a:stretch/>
        </p:blipFill>
        <p:spPr>
          <a:xfrm>
            <a:off x="8274275" y="142088"/>
            <a:ext cx="701600" cy="624975"/>
          </a:xfrm>
          <a:prstGeom prst="rect">
            <a:avLst/>
          </a:prstGeom>
          <a:noFill/>
          <a:ln>
            <a:noFill/>
          </a:ln>
        </p:spPr>
      </p:pic>
      <p:sp>
        <p:nvSpPr>
          <p:cNvPr id="161" name="Google Shape;161;p42"/>
          <p:cNvSpPr txBox="1">
            <a:spLocks noGrp="1"/>
          </p:cNvSpPr>
          <p:nvPr>
            <p:ph type="body" idx="2"/>
          </p:nvPr>
        </p:nvSpPr>
        <p:spPr>
          <a:xfrm>
            <a:off x="391200" y="1415475"/>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ffice of the Chief Records Officer text slide 1">
  <p:cSld name="TITLE_AND_BODY_2_2">
    <p:spTree>
      <p:nvGrpSpPr>
        <p:cNvPr id="1" name="Shape 12"/>
        <p:cNvGrpSpPr/>
        <p:nvPr/>
      </p:nvGrpSpPr>
      <p:grpSpPr>
        <a:xfrm>
          <a:off x="0" y="0"/>
          <a:ext cx="0" cy="0"/>
          <a:chOff x="0" y="0"/>
          <a:chExt cx="0" cy="0"/>
        </a:xfrm>
      </p:grpSpPr>
      <p:pic>
        <p:nvPicPr>
          <p:cNvPr id="13" name="Google Shape;13;p23"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4" name="Google Shape;14;p23"/>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Title Only - DARK ON LIGHT">
  <p:cSld name="BLANK_2_1_1_1_1">
    <p:bg>
      <p:bgPr>
        <a:solidFill>
          <a:srgbClr val="FFFFFF"/>
        </a:solidFill>
        <a:effectLst/>
      </p:bgPr>
    </p:bg>
    <p:spTree>
      <p:nvGrpSpPr>
        <p:cNvPr id="1" name="Shape 162"/>
        <p:cNvGrpSpPr/>
        <p:nvPr/>
      </p:nvGrpSpPr>
      <p:grpSpPr>
        <a:xfrm>
          <a:off x="0" y="0"/>
          <a:ext cx="0" cy="0"/>
          <a:chOff x="0" y="0"/>
          <a:chExt cx="0" cy="0"/>
        </a:xfrm>
      </p:grpSpPr>
      <p:sp>
        <p:nvSpPr>
          <p:cNvPr id="163" name="Google Shape;163;p43"/>
          <p:cNvSpPr txBox="1">
            <a:spLocks noGrp="1"/>
          </p:cNvSpPr>
          <p:nvPr>
            <p:ph type="title"/>
          </p:nvPr>
        </p:nvSpPr>
        <p:spPr>
          <a:xfrm>
            <a:off x="439350" y="-53167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14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64" name="Google Shape;164;p43"/>
          <p:cNvCxnSpPr/>
          <p:nvPr/>
        </p:nvCxnSpPr>
        <p:spPr>
          <a:xfrm>
            <a:off x="554700" y="295082"/>
            <a:ext cx="8264400" cy="0"/>
          </a:xfrm>
          <a:prstGeom prst="straightConnector1">
            <a:avLst/>
          </a:prstGeom>
          <a:noFill/>
          <a:ln w="19050" cap="flat" cmpd="sng">
            <a:solidFill>
              <a:srgbClr val="000000"/>
            </a:solidFill>
            <a:prstDash val="solid"/>
            <a:round/>
            <a:headEnd type="none" w="sm" len="sm"/>
            <a:tailEnd type="none" w="sm" len="sm"/>
          </a:ln>
        </p:spPr>
      </p:cxnSp>
      <p:sp>
        <p:nvSpPr>
          <p:cNvPr id="165" name="Google Shape;165;p43"/>
          <p:cNvSpPr txBox="1">
            <a:spLocks noGrp="1"/>
          </p:cNvSpPr>
          <p:nvPr>
            <p:ph type="subTitle" idx="1"/>
          </p:nvPr>
        </p:nvSpPr>
        <p:spPr>
          <a:xfrm>
            <a:off x="439350" y="261225"/>
            <a:ext cx="72300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0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166" name="Google Shape;166;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7" name="Google Shape;167;p43"/>
          <p:cNvPicPr preferRelativeResize="0"/>
          <p:nvPr/>
        </p:nvPicPr>
        <p:blipFill rotWithShape="1">
          <a:blip r:embed="rId2">
            <a:alphaModFix/>
          </a:blip>
          <a:srcRect/>
          <a:stretch/>
        </p:blipFill>
        <p:spPr>
          <a:xfrm>
            <a:off x="171893" y="4447812"/>
            <a:ext cx="587532" cy="530381"/>
          </a:xfrm>
          <a:prstGeom prst="rect">
            <a:avLst/>
          </a:prstGeom>
          <a:noFill/>
          <a:ln>
            <a:noFill/>
          </a:ln>
        </p:spPr>
      </p:pic>
      <p:pic>
        <p:nvPicPr>
          <p:cNvPr id="168" name="Google Shape;168;p43"/>
          <p:cNvPicPr preferRelativeResize="0"/>
          <p:nvPr/>
        </p:nvPicPr>
        <p:blipFill rotWithShape="1">
          <a:blip r:embed="rId3">
            <a:alphaModFix/>
          </a:blip>
          <a:srcRect/>
          <a:stretch/>
        </p:blipFill>
        <p:spPr>
          <a:xfrm>
            <a:off x="759425" y="4400513"/>
            <a:ext cx="701600" cy="624975"/>
          </a:xfrm>
          <a:prstGeom prst="rect">
            <a:avLst/>
          </a:prstGeom>
          <a:noFill/>
          <a:ln>
            <a:noFill/>
          </a:ln>
        </p:spPr>
      </p:pic>
      <p:sp>
        <p:nvSpPr>
          <p:cNvPr id="169" name="Google Shape;169;p43"/>
          <p:cNvSpPr txBox="1"/>
          <p:nvPr/>
        </p:nvSpPr>
        <p:spPr>
          <a:xfrm>
            <a:off x="1422250" y="4749850"/>
            <a:ext cx="5051700" cy="21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solidFill>
                  <a:srgbClr val="666666"/>
                </a:solidFill>
                <a:latin typeface="Calibri"/>
                <a:ea typeface="Calibri"/>
                <a:cs typeface="Calibri"/>
                <a:sym typeface="Calibri"/>
              </a:rPr>
              <a:t>Electronic Records Management Collaboration Day</a:t>
            </a:r>
            <a:endParaRPr sz="1200" b="1" i="1" u="none" strike="noStrike" cap="none">
              <a:solidFill>
                <a:srgbClr val="666666"/>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mall Title Only - Tab corner">
  <p:cSld name="BLANK_2_1_1_1_1_1_1">
    <p:bg>
      <p:bgPr>
        <a:solidFill>
          <a:srgbClr val="FFFFFF"/>
        </a:solidFill>
        <a:effectLst/>
      </p:bgPr>
    </p:bg>
    <p:spTree>
      <p:nvGrpSpPr>
        <p:cNvPr id="1" name="Shape 170"/>
        <p:cNvGrpSpPr/>
        <p:nvPr/>
      </p:nvGrpSpPr>
      <p:grpSpPr>
        <a:xfrm>
          <a:off x="0" y="0"/>
          <a:ext cx="0" cy="0"/>
          <a:chOff x="0" y="0"/>
          <a:chExt cx="0" cy="0"/>
        </a:xfrm>
      </p:grpSpPr>
      <p:grpSp>
        <p:nvGrpSpPr>
          <p:cNvPr id="171" name="Google Shape;171;p44"/>
          <p:cNvGrpSpPr/>
          <p:nvPr/>
        </p:nvGrpSpPr>
        <p:grpSpPr>
          <a:xfrm>
            <a:off x="-4750" y="-3775"/>
            <a:ext cx="2794200" cy="317525"/>
            <a:chOff x="-4750" y="-3775"/>
            <a:chExt cx="2794200" cy="317525"/>
          </a:xfrm>
        </p:grpSpPr>
        <p:sp>
          <p:nvSpPr>
            <p:cNvPr id="172" name="Google Shape;172;p44"/>
            <p:cNvSpPr/>
            <p:nvPr/>
          </p:nvSpPr>
          <p:spPr>
            <a:xfrm>
              <a:off x="2610350" y="144850"/>
              <a:ext cx="179100" cy="1689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txBox="1"/>
            <p:nvPr/>
          </p:nvSpPr>
          <p:spPr>
            <a:xfrm>
              <a:off x="-4750" y="-3775"/>
              <a:ext cx="2619900" cy="317400"/>
            </a:xfrm>
            <a:prstGeom prst="rect">
              <a:avLst/>
            </a:prstGeom>
            <a:solidFill>
              <a:srgbClr val="0579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4"/>
            <p:cNvSpPr/>
            <p:nvPr/>
          </p:nvSpPr>
          <p:spPr>
            <a:xfrm>
              <a:off x="2615100" y="-3775"/>
              <a:ext cx="174300" cy="148500"/>
            </a:xfrm>
            <a:prstGeom prst="rtTriangle">
              <a:avLst/>
            </a:prstGeom>
            <a:solidFill>
              <a:srgbClr val="003C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4"/>
          <p:cNvSpPr txBox="1">
            <a:spLocks noGrp="1"/>
          </p:cNvSpPr>
          <p:nvPr>
            <p:ph type="title"/>
          </p:nvPr>
        </p:nvSpPr>
        <p:spPr>
          <a:xfrm>
            <a:off x="13025" y="-800"/>
            <a:ext cx="3280800" cy="29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200"/>
              <a:buNone/>
              <a:defRPr sz="14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176" name="Google Shape;176;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177"/>
        <p:cNvGrpSpPr/>
        <p:nvPr/>
      </p:nvGrpSpPr>
      <p:grpSpPr>
        <a:xfrm>
          <a:off x="0" y="0"/>
          <a:ext cx="0" cy="0"/>
          <a:chOff x="0" y="0"/>
          <a:chExt cx="0" cy="0"/>
        </a:xfrm>
      </p:grpSpPr>
      <p:sp>
        <p:nvSpPr>
          <p:cNvPr id="178" name="Google Shape;178;p4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179"/>
        <p:cNvGrpSpPr/>
        <p:nvPr/>
      </p:nvGrpSpPr>
      <p:grpSpPr>
        <a:xfrm>
          <a:off x="0" y="0"/>
          <a:ext cx="0" cy="0"/>
          <a:chOff x="0" y="0"/>
          <a:chExt cx="0" cy="0"/>
        </a:xfrm>
      </p:grpSpPr>
      <p:pic>
        <p:nvPicPr>
          <p:cNvPr id="180" name="Google Shape;180;p46" title="Blue GSA Starmark Logo"/>
          <p:cNvPicPr preferRelativeResize="0"/>
          <p:nvPr/>
        </p:nvPicPr>
        <p:blipFill rotWithShape="1">
          <a:blip r:embed="rId2">
            <a:alphaModFix/>
          </a:blip>
          <a:srcRect/>
          <a:stretch/>
        </p:blipFill>
        <p:spPr>
          <a:xfrm>
            <a:off x="2462465" y="1768041"/>
            <a:ext cx="1780669" cy="1607418"/>
          </a:xfrm>
          <a:prstGeom prst="rect">
            <a:avLst/>
          </a:prstGeom>
          <a:noFill/>
          <a:ln>
            <a:noFill/>
          </a:ln>
        </p:spPr>
      </p:pic>
      <p:sp>
        <p:nvSpPr>
          <p:cNvPr id="181" name="Google Shape;181;p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82" name="Google Shape;182;p46"/>
          <p:cNvPicPr preferRelativeResize="0"/>
          <p:nvPr/>
        </p:nvPicPr>
        <p:blipFill rotWithShape="1">
          <a:blip r:embed="rId3">
            <a:alphaModFix/>
          </a:blip>
          <a:srcRect/>
          <a:stretch/>
        </p:blipFill>
        <p:spPr>
          <a:xfrm>
            <a:off x="4243125" y="1670700"/>
            <a:ext cx="1996975" cy="19969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2">
  <p:cSld name="Office of the Chief Records Officer title slide option #2">
    <p:spTree>
      <p:nvGrpSpPr>
        <p:cNvPr id="1" name="Shape 183"/>
        <p:cNvGrpSpPr/>
        <p:nvPr/>
      </p:nvGrpSpPr>
      <p:grpSpPr>
        <a:xfrm>
          <a:off x="0" y="0"/>
          <a:ext cx="0" cy="0"/>
          <a:chOff x="0" y="0"/>
          <a:chExt cx="0" cy="0"/>
        </a:xfrm>
      </p:grpSpPr>
      <p:sp>
        <p:nvSpPr>
          <p:cNvPr id="184" name="Google Shape;184;p47"/>
          <p:cNvSpPr txBox="1"/>
          <p:nvPr/>
        </p:nvSpPr>
        <p:spPr>
          <a:xfrm>
            <a:off x="8595300" y="4692824"/>
            <a:ext cx="548700" cy="2946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800"/>
              <a:buFont typeface="Merriweather"/>
              <a:buNone/>
            </a:pPr>
            <a:fld id="{00000000-1234-1234-1234-123412341234}" type="slidenum">
              <a:rPr lang="en" sz="800" b="0" i="0" u="none" strike="noStrike" cap="none">
                <a:solidFill>
                  <a:srgbClr val="FFFFFF"/>
                </a:solidFill>
                <a:latin typeface="Merriweather"/>
                <a:ea typeface="Merriweather"/>
                <a:cs typeface="Merriweather"/>
                <a:sym typeface="Merriweather"/>
              </a:rPr>
              <a:t>‹#›</a:t>
            </a:fld>
            <a:endParaRPr sz="800" b="0" i="0" u="none" strike="noStrike" cap="none">
              <a:solidFill>
                <a:srgbClr val="FFFFFF"/>
              </a:solidFill>
              <a:latin typeface="Merriweather"/>
              <a:ea typeface="Merriweather"/>
              <a:cs typeface="Merriweather"/>
              <a:sym typeface="Merriweather"/>
            </a:endParaRPr>
          </a:p>
        </p:txBody>
      </p:sp>
      <p:pic>
        <p:nvPicPr>
          <p:cNvPr id="185" name="Google Shape;185;p47"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31" cy="5143500"/>
          </a:xfrm>
          <a:prstGeom prst="rect">
            <a:avLst/>
          </a:prstGeom>
          <a:noFill/>
          <a:ln>
            <a:noFill/>
          </a:ln>
        </p:spPr>
      </p:pic>
      <p:sp>
        <p:nvSpPr>
          <p:cNvPr id="186" name="Google Shape;186;p47"/>
          <p:cNvSpPr txBox="1">
            <a:spLocks noGrp="1"/>
          </p:cNvSpPr>
          <p:nvPr>
            <p:ph type="sldNum" idx="12"/>
          </p:nvPr>
        </p:nvSpPr>
        <p:spPr>
          <a:xfrm>
            <a:off x="8499634" y="4749850"/>
            <a:ext cx="548700" cy="393600"/>
          </a:xfrm>
          <a:prstGeom prst="rect">
            <a:avLst/>
          </a:prstGeom>
          <a:noFill/>
          <a:ln>
            <a:noFill/>
          </a:ln>
        </p:spPr>
        <p:txBody>
          <a:bodyPr spcFirstLastPara="1" wrap="square" lIns="68575" tIns="68575" rIns="68575" bIns="6857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ffice of the Chief Records Officer text slide 3">
  <p:cSld name="TITLE_AND_BODY_3">
    <p:spTree>
      <p:nvGrpSpPr>
        <p:cNvPr id="1" name="Shape 187"/>
        <p:cNvGrpSpPr/>
        <p:nvPr/>
      </p:nvGrpSpPr>
      <p:grpSpPr>
        <a:xfrm>
          <a:off x="0" y="0"/>
          <a:ext cx="0" cy="0"/>
          <a:chOff x="0" y="0"/>
          <a:chExt cx="0" cy="0"/>
        </a:xfrm>
      </p:grpSpPr>
      <p:pic>
        <p:nvPicPr>
          <p:cNvPr id="188" name="Google Shape;188;p48"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89" name="Google Shape;189;p48"/>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ffice of the Chief Records Officer text slide 5">
  <p:cSld name="TITLE_AND_BODY_5">
    <p:spTree>
      <p:nvGrpSpPr>
        <p:cNvPr id="1" name="Shape 190"/>
        <p:cNvGrpSpPr/>
        <p:nvPr/>
      </p:nvGrpSpPr>
      <p:grpSpPr>
        <a:xfrm>
          <a:off x="0" y="0"/>
          <a:ext cx="0" cy="0"/>
          <a:chOff x="0" y="0"/>
          <a:chExt cx="0" cy="0"/>
        </a:xfrm>
      </p:grpSpPr>
      <p:pic>
        <p:nvPicPr>
          <p:cNvPr id="191" name="Google Shape;191;p49"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92" name="Google Shape;192;p49"/>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ffice of the Chief Records Officer text slide 1 1">
  <p:cSld name="Office of the Chief Records Officer text slide">
    <p:spTree>
      <p:nvGrpSpPr>
        <p:cNvPr id="1" name="Shape 193"/>
        <p:cNvGrpSpPr/>
        <p:nvPr/>
      </p:nvGrpSpPr>
      <p:grpSpPr>
        <a:xfrm>
          <a:off x="0" y="0"/>
          <a:ext cx="0" cy="0"/>
          <a:chOff x="0" y="0"/>
          <a:chExt cx="0" cy="0"/>
        </a:xfrm>
      </p:grpSpPr>
      <p:pic>
        <p:nvPicPr>
          <p:cNvPr id="194" name="Google Shape;194;p50"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6" cy="5143500"/>
          </a:xfrm>
          <a:prstGeom prst="rect">
            <a:avLst/>
          </a:prstGeom>
          <a:noFill/>
          <a:ln>
            <a:noFill/>
          </a:ln>
        </p:spPr>
      </p:pic>
      <p:sp>
        <p:nvSpPr>
          <p:cNvPr id="195" name="Google Shape;195;p50"/>
          <p:cNvSpPr txBox="1">
            <a:spLocks noGrp="1"/>
          </p:cNvSpPr>
          <p:nvPr>
            <p:ph type="sldNum" idx="12"/>
          </p:nvPr>
        </p:nvSpPr>
        <p:spPr>
          <a:xfrm>
            <a:off x="85105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FFFFFF"/>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AND_BODY_6">
  <p:cSld name="TITLE_AND_BODY_6">
    <p:spTree>
      <p:nvGrpSpPr>
        <p:cNvPr id="1" name="Shape 196"/>
        <p:cNvGrpSpPr/>
        <p:nvPr/>
      </p:nvGrpSpPr>
      <p:grpSpPr>
        <a:xfrm>
          <a:off x="0" y="0"/>
          <a:ext cx="0" cy="0"/>
          <a:chOff x="0" y="0"/>
          <a:chExt cx="0" cy="0"/>
        </a:xfrm>
      </p:grpSpPr>
      <p:sp>
        <p:nvSpPr>
          <p:cNvPr id="197" name="Google Shape;197;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8" name="Google Shape;198;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9" name="Google Shape;199;p51"/>
          <p:cNvSpPr/>
          <p:nvPr/>
        </p:nvSpPr>
        <p:spPr>
          <a:xfrm rot="10800000" flipH="1">
            <a:off x="7597275" y="3626350"/>
            <a:ext cx="1546734" cy="1524550"/>
          </a:xfrm>
          <a:custGeom>
            <a:avLst/>
            <a:gdLst/>
            <a:ahLst/>
            <a:cxnLst/>
            <a:rect l="l" t="t" r="r" b="b"/>
            <a:pathLst>
              <a:path w="60686" h="60982" extrusionOk="0">
                <a:moveTo>
                  <a:pt x="0" y="0"/>
                </a:moveTo>
                <a:lnTo>
                  <a:pt x="60686" y="0"/>
                </a:lnTo>
                <a:lnTo>
                  <a:pt x="60686" y="60982"/>
                </a:lnTo>
                <a:close/>
              </a:path>
            </a:pathLst>
          </a:custGeom>
          <a:solidFill>
            <a:srgbClr val="1577B7"/>
          </a:solidFill>
          <a:ln>
            <a:noFill/>
          </a:ln>
        </p:spPr>
      </p:sp>
      <p:sp>
        <p:nvSpPr>
          <p:cNvPr id="200" name="Google Shape;200;p51"/>
          <p:cNvSpPr/>
          <p:nvPr/>
        </p:nvSpPr>
        <p:spPr>
          <a:xfrm rot="5400000" flipH="1">
            <a:off x="7608367" y="11100"/>
            <a:ext cx="1546734" cy="1524550"/>
          </a:xfrm>
          <a:custGeom>
            <a:avLst/>
            <a:gdLst/>
            <a:ahLst/>
            <a:cxnLst/>
            <a:rect l="l" t="t" r="r" b="b"/>
            <a:pathLst>
              <a:path w="60686" h="60982" extrusionOk="0">
                <a:moveTo>
                  <a:pt x="0" y="0"/>
                </a:moveTo>
                <a:lnTo>
                  <a:pt x="60686" y="0"/>
                </a:lnTo>
                <a:lnTo>
                  <a:pt x="60686" y="60982"/>
                </a:lnTo>
                <a:close/>
              </a:path>
            </a:pathLst>
          </a:custGeom>
          <a:solidFill>
            <a:srgbClr val="1577B7"/>
          </a:solidFill>
          <a:ln>
            <a:noFill/>
          </a:ln>
        </p:spPr>
      </p:sp>
      <p:pic>
        <p:nvPicPr>
          <p:cNvPr id="201" name="Google Shape;201;p51"/>
          <p:cNvPicPr preferRelativeResize="0"/>
          <p:nvPr/>
        </p:nvPicPr>
        <p:blipFill rotWithShape="1">
          <a:blip r:embed="rId2">
            <a:alphaModFix/>
          </a:blip>
          <a:srcRect/>
          <a:stretch/>
        </p:blipFill>
        <p:spPr>
          <a:xfrm>
            <a:off x="8354069" y="83894"/>
            <a:ext cx="685800" cy="685800"/>
          </a:xfrm>
          <a:prstGeom prst="rect">
            <a:avLst/>
          </a:prstGeom>
          <a:noFill/>
          <a:ln>
            <a:noFill/>
          </a:ln>
        </p:spPr>
      </p:pic>
      <p:sp>
        <p:nvSpPr>
          <p:cNvPr id="202" name="Google Shape;20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ffice of the Chief Records Officer title slide title slide option #1">
  <p:cSld name="TITLE_2">
    <p:spTree>
      <p:nvGrpSpPr>
        <p:cNvPr id="1" name="Shape 203"/>
        <p:cNvGrpSpPr/>
        <p:nvPr/>
      </p:nvGrpSpPr>
      <p:grpSpPr>
        <a:xfrm>
          <a:off x="0" y="0"/>
          <a:ext cx="0" cy="0"/>
          <a:chOff x="0" y="0"/>
          <a:chExt cx="0" cy="0"/>
        </a:xfrm>
      </p:grpSpPr>
      <p:pic>
        <p:nvPicPr>
          <p:cNvPr id="204" name="Google Shape;204;p52" descr="Office of the Chief Records Officer for the U.S. Government title slide" title="Office of the Chief Records Officer for the U.S. Government title slide"/>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05" name="Google Shape;205;p52"/>
          <p:cNvSpPr txBox="1">
            <a:spLocks noGrp="1"/>
          </p:cNvSpPr>
          <p:nvPr>
            <p:ph type="sldNum" idx="12"/>
          </p:nvPr>
        </p:nvSpPr>
        <p:spPr>
          <a:xfrm>
            <a:off x="8472450" y="4697681"/>
            <a:ext cx="548700" cy="359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1">
  <p:cSld name="CUSTOM">
    <p:spTree>
      <p:nvGrpSpPr>
        <p:cNvPr id="1" name="Shape 15"/>
        <p:cNvGrpSpPr/>
        <p:nvPr/>
      </p:nvGrpSpPr>
      <p:grpSpPr>
        <a:xfrm>
          <a:off x="0" y="0"/>
          <a:ext cx="0" cy="0"/>
          <a:chOff x="0" y="0"/>
          <a:chExt cx="0" cy="0"/>
        </a:xfrm>
      </p:grpSpPr>
      <p:pic>
        <p:nvPicPr>
          <p:cNvPr id="16" name="Google Shape;16;p24" descr="Office of the Chief Records Officer for the U.S. Government body text slide 1" title="Office of the Chief Records Officer for the U.S. Government body text slide 1"/>
          <p:cNvPicPr preferRelativeResize="0"/>
          <p:nvPr/>
        </p:nvPicPr>
        <p:blipFill rotWithShape="1">
          <a:blip r:embed="rId2">
            <a:alphaModFix/>
          </a:blip>
          <a:srcRect/>
          <a:stretch/>
        </p:blipFill>
        <p:spPr>
          <a:xfrm>
            <a:off x="0" y="0"/>
            <a:ext cx="9144000" cy="5143487"/>
          </a:xfrm>
          <a:prstGeom prst="rect">
            <a:avLst/>
          </a:prstGeom>
          <a:noFill/>
          <a:ln>
            <a:noFill/>
          </a:ln>
        </p:spPr>
      </p:pic>
      <p:sp>
        <p:nvSpPr>
          <p:cNvPr id="17" name="Google Shape;17;p24"/>
          <p:cNvSpPr txBox="1"/>
          <p:nvPr/>
        </p:nvSpPr>
        <p:spPr>
          <a:xfrm>
            <a:off x="8461800" y="4587700"/>
            <a:ext cx="6822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
        <p:nvSpPr>
          <p:cNvPr id="18" name="Google Shape;18;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ffice of the Chief Records Officer text slide">
  <p:cSld name="TITLE_AND_BODY_7">
    <p:spTree>
      <p:nvGrpSpPr>
        <p:cNvPr id="1" name="Shape 206"/>
        <p:cNvGrpSpPr/>
        <p:nvPr/>
      </p:nvGrpSpPr>
      <p:grpSpPr>
        <a:xfrm>
          <a:off x="0" y="0"/>
          <a:ext cx="0" cy="0"/>
          <a:chOff x="0" y="0"/>
          <a:chExt cx="0" cy="0"/>
        </a:xfrm>
      </p:grpSpPr>
      <p:pic>
        <p:nvPicPr>
          <p:cNvPr id="207" name="Google Shape;207;p53" descr="Office of the Chief Records Officer for the U.S. Government body text slide 2" title="Office of the Chief Records Officer for the U.S. Government body text slide 2"/>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08" name="Google Shape;208;p53"/>
          <p:cNvSpPr txBox="1">
            <a:spLocks noGrp="1"/>
          </p:cNvSpPr>
          <p:nvPr>
            <p:ph type="sldNum" idx="12"/>
          </p:nvPr>
        </p:nvSpPr>
        <p:spPr>
          <a:xfrm>
            <a:off x="8624850" y="4730700"/>
            <a:ext cx="548700" cy="326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0000"/>
                </a:solidFill>
                <a:latin typeface="Merriweather"/>
                <a:ea typeface="Merriweather"/>
                <a:cs typeface="Merriweather"/>
                <a:sym typeface="Merriweather"/>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ational Archives Generic 4-3 text slide">
  <p:cSld name="TITLE_AND_BODY_8">
    <p:spTree>
      <p:nvGrpSpPr>
        <p:cNvPr id="1" name="Shape 209"/>
        <p:cNvGrpSpPr/>
        <p:nvPr/>
      </p:nvGrpSpPr>
      <p:grpSpPr>
        <a:xfrm>
          <a:off x="0" y="0"/>
          <a:ext cx="0" cy="0"/>
          <a:chOff x="0" y="0"/>
          <a:chExt cx="0" cy="0"/>
        </a:xfrm>
      </p:grpSpPr>
      <p:pic>
        <p:nvPicPr>
          <p:cNvPr id="210" name="Google Shape;210;g2a388cf9fd7_2_112" descr="Agency Services text slide" title="Agency Services text slide"/>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11" name="Google Shape;211;g2a388cf9fd7_2_1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tional Archives Generic 4-3 text slide 1">
  <p:cSld name="TITLE_AND_BODY_9">
    <p:spTree>
      <p:nvGrpSpPr>
        <p:cNvPr id="1" name="Shape 212"/>
        <p:cNvGrpSpPr/>
        <p:nvPr/>
      </p:nvGrpSpPr>
      <p:grpSpPr>
        <a:xfrm>
          <a:off x="0" y="0"/>
          <a:ext cx="0" cy="0"/>
          <a:chOff x="0" y="0"/>
          <a:chExt cx="0" cy="0"/>
        </a:xfrm>
      </p:grpSpPr>
      <p:pic>
        <p:nvPicPr>
          <p:cNvPr id="213" name="Google Shape;213;g2a388cf9fd7_2_190" descr="Agency Services text slide" title="Agency Services text slide"/>
          <p:cNvPicPr preferRelativeResize="0"/>
          <p:nvPr/>
        </p:nvPicPr>
        <p:blipFill rotWithShape="1">
          <a:blip r:embed="rId2">
            <a:alphaModFix/>
          </a:blip>
          <a:srcRect/>
          <a:stretch/>
        </p:blipFill>
        <p:spPr>
          <a:xfrm>
            <a:off x="0" y="0"/>
            <a:ext cx="6858000" cy="5143509"/>
          </a:xfrm>
          <a:prstGeom prst="rect">
            <a:avLst/>
          </a:prstGeom>
          <a:noFill/>
          <a:ln>
            <a:noFill/>
          </a:ln>
        </p:spPr>
      </p:pic>
      <p:sp>
        <p:nvSpPr>
          <p:cNvPr id="214" name="Google Shape;214;g2a388cf9fd7_2_19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219"/>
        <p:cNvGrpSpPr/>
        <p:nvPr/>
      </p:nvGrpSpPr>
      <p:grpSpPr>
        <a:xfrm>
          <a:off x="0" y="0"/>
          <a:ext cx="0" cy="0"/>
          <a:chOff x="0" y="0"/>
          <a:chExt cx="0" cy="0"/>
        </a:xfrm>
      </p:grpSpPr>
      <p:pic>
        <p:nvPicPr>
          <p:cNvPr id="220" name="Google Shape;220;p26"/>
          <p:cNvPicPr preferRelativeResize="0"/>
          <p:nvPr/>
        </p:nvPicPr>
        <p:blipFill rotWithShape="1">
          <a:blip r:embed="rId2">
            <a:alphaModFix/>
          </a:blip>
          <a:srcRect/>
          <a:stretch/>
        </p:blipFill>
        <p:spPr>
          <a:xfrm>
            <a:off x="0" y="0"/>
            <a:ext cx="2726675" cy="5143500"/>
          </a:xfrm>
          <a:prstGeom prst="rect">
            <a:avLst/>
          </a:prstGeom>
          <a:noFill/>
          <a:ln>
            <a:noFill/>
          </a:ln>
        </p:spPr>
      </p:pic>
      <p:sp>
        <p:nvSpPr>
          <p:cNvPr id="221" name="Google Shape;221;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2"/>
        <p:cNvGrpSpPr/>
        <p:nvPr/>
      </p:nvGrpSpPr>
      <p:grpSpPr>
        <a:xfrm>
          <a:off x="0" y="0"/>
          <a:ext cx="0" cy="0"/>
          <a:chOff x="0" y="0"/>
          <a:chExt cx="0" cy="0"/>
        </a:xfrm>
      </p:grpSpPr>
      <p:sp>
        <p:nvSpPr>
          <p:cNvPr id="223" name="Google Shape;223;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4" name="Google Shape;224;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5" name="Google Shape;22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6"/>
        <p:cNvGrpSpPr/>
        <p:nvPr/>
      </p:nvGrpSpPr>
      <p:grpSpPr>
        <a:xfrm>
          <a:off x="0" y="0"/>
          <a:ext cx="0" cy="0"/>
          <a:chOff x="0" y="0"/>
          <a:chExt cx="0" cy="0"/>
        </a:xfrm>
      </p:grpSpPr>
      <p:sp>
        <p:nvSpPr>
          <p:cNvPr id="227" name="Google Shape;227;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8" name="Google Shape;22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9"/>
        <p:cNvGrpSpPr/>
        <p:nvPr/>
      </p:nvGrpSpPr>
      <p:grpSpPr>
        <a:xfrm>
          <a:off x="0" y="0"/>
          <a:ext cx="0" cy="0"/>
          <a:chOff x="0" y="0"/>
          <a:chExt cx="0" cy="0"/>
        </a:xfrm>
      </p:grpSpPr>
      <p:sp>
        <p:nvSpPr>
          <p:cNvPr id="230" name="Google Shape;230;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1" name="Google Shape;231;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2" name="Google Shape;232;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3"/>
        <p:cNvGrpSpPr/>
        <p:nvPr/>
      </p:nvGrpSpPr>
      <p:grpSpPr>
        <a:xfrm>
          <a:off x="0" y="0"/>
          <a:ext cx="0" cy="0"/>
          <a:chOff x="0" y="0"/>
          <a:chExt cx="0" cy="0"/>
        </a:xfrm>
      </p:grpSpPr>
      <p:sp>
        <p:nvSpPr>
          <p:cNvPr id="234" name="Google Shape;234;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5" name="Google Shape;235;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6" name="Google Shape;236;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7" name="Google Shape;23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8"/>
        <p:cNvGrpSpPr/>
        <p:nvPr/>
      </p:nvGrpSpPr>
      <p:grpSpPr>
        <a:xfrm>
          <a:off x="0" y="0"/>
          <a:ext cx="0" cy="0"/>
          <a:chOff x="0" y="0"/>
          <a:chExt cx="0" cy="0"/>
        </a:xfrm>
      </p:grpSpPr>
      <p:sp>
        <p:nvSpPr>
          <p:cNvPr id="239" name="Google Shape;239;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1"/>
        <p:cNvGrpSpPr/>
        <p:nvPr/>
      </p:nvGrpSpPr>
      <p:grpSpPr>
        <a:xfrm>
          <a:off x="0" y="0"/>
          <a:ext cx="0" cy="0"/>
          <a:chOff x="0" y="0"/>
          <a:chExt cx="0" cy="0"/>
        </a:xfrm>
      </p:grpSpPr>
      <p:sp>
        <p:nvSpPr>
          <p:cNvPr id="242" name="Google Shape;242;p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3" name="Google Shape;243;p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4" name="Google Shape;244;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D9D9D9"/>
        </a:solidFill>
        <a:effectLst/>
      </p:bgPr>
    </p:bg>
    <p:spTree>
      <p:nvGrpSpPr>
        <p:cNvPr id="1" name="Shape 19"/>
        <p:cNvGrpSpPr/>
        <p:nvPr/>
      </p:nvGrpSpPr>
      <p:grpSpPr>
        <a:xfrm>
          <a:off x="0" y="0"/>
          <a:ext cx="0" cy="0"/>
          <a:chOff x="0" y="0"/>
          <a:chExt cx="0" cy="0"/>
        </a:xfrm>
      </p:grpSpPr>
      <p:grpSp>
        <p:nvGrpSpPr>
          <p:cNvPr id="20" name="Google Shape;20;p27"/>
          <p:cNvGrpSpPr/>
          <p:nvPr/>
        </p:nvGrpSpPr>
        <p:grpSpPr>
          <a:xfrm>
            <a:off x="-16442" y="-24695"/>
            <a:ext cx="2016649" cy="5180598"/>
            <a:chOff x="-92652" y="-16478"/>
            <a:chExt cx="2421528" cy="6907464"/>
          </a:xfrm>
        </p:grpSpPr>
        <p:sp>
          <p:nvSpPr>
            <p:cNvPr id="21" name="Google Shape;21;p27"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rot="-5400000">
              <a:off x="-2407281" y="2298151"/>
              <a:ext cx="6907464" cy="2278206"/>
            </a:xfrm>
            <a:prstGeom prst="flowChartDocument">
              <a:avLst/>
            </a:prstGeom>
            <a:solidFill>
              <a:srgbClr val="003C7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27"/>
          <p:cNvSpPr txBox="1">
            <a:spLocks noGrp="1"/>
          </p:cNvSpPr>
          <p:nvPr>
            <p:ph type="subTitle" idx="1"/>
          </p:nvPr>
        </p:nvSpPr>
        <p:spPr>
          <a:xfrm>
            <a:off x="2756150" y="4532625"/>
            <a:ext cx="5835300" cy="443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900">
                <a:solidFill>
                  <a:srgbClr val="003C71"/>
                </a:solidFill>
                <a:latin typeface="Arial"/>
                <a:ea typeface="Arial"/>
                <a:cs typeface="Arial"/>
                <a:sym typeface="Arial"/>
              </a:defRPr>
            </a:lvl1pPr>
            <a:lvl2pPr lvl="1" algn="l">
              <a:lnSpc>
                <a:spcPct val="100000"/>
              </a:lnSpc>
              <a:spcBef>
                <a:spcPts val="0"/>
              </a:spcBef>
              <a:spcAft>
                <a:spcPts val="0"/>
              </a:spcAft>
              <a:buSzPts val="1400"/>
              <a:buNone/>
              <a:defRPr sz="1900">
                <a:solidFill>
                  <a:srgbClr val="003C71"/>
                </a:solidFill>
                <a:latin typeface="Arial"/>
                <a:ea typeface="Arial"/>
                <a:cs typeface="Arial"/>
                <a:sym typeface="Arial"/>
              </a:defRPr>
            </a:lvl2pPr>
            <a:lvl3pPr lvl="2" algn="l">
              <a:lnSpc>
                <a:spcPct val="100000"/>
              </a:lnSpc>
              <a:spcBef>
                <a:spcPts val="0"/>
              </a:spcBef>
              <a:spcAft>
                <a:spcPts val="0"/>
              </a:spcAft>
              <a:buSzPts val="1400"/>
              <a:buNone/>
              <a:defRPr sz="1900">
                <a:solidFill>
                  <a:srgbClr val="003C71"/>
                </a:solidFill>
                <a:latin typeface="Arial"/>
                <a:ea typeface="Arial"/>
                <a:cs typeface="Arial"/>
                <a:sym typeface="Arial"/>
              </a:defRPr>
            </a:lvl3pPr>
            <a:lvl4pPr lvl="3" algn="l">
              <a:lnSpc>
                <a:spcPct val="100000"/>
              </a:lnSpc>
              <a:spcBef>
                <a:spcPts val="0"/>
              </a:spcBef>
              <a:spcAft>
                <a:spcPts val="0"/>
              </a:spcAft>
              <a:buSzPts val="1400"/>
              <a:buNone/>
              <a:defRPr sz="1900">
                <a:solidFill>
                  <a:srgbClr val="003C71"/>
                </a:solidFill>
                <a:latin typeface="Arial"/>
                <a:ea typeface="Arial"/>
                <a:cs typeface="Arial"/>
                <a:sym typeface="Arial"/>
              </a:defRPr>
            </a:lvl4pPr>
            <a:lvl5pPr lvl="4" algn="l">
              <a:lnSpc>
                <a:spcPct val="100000"/>
              </a:lnSpc>
              <a:spcBef>
                <a:spcPts val="0"/>
              </a:spcBef>
              <a:spcAft>
                <a:spcPts val="0"/>
              </a:spcAft>
              <a:buSzPts val="1400"/>
              <a:buNone/>
              <a:defRPr sz="1900">
                <a:solidFill>
                  <a:srgbClr val="003C71"/>
                </a:solidFill>
                <a:latin typeface="Arial"/>
                <a:ea typeface="Arial"/>
                <a:cs typeface="Arial"/>
                <a:sym typeface="Arial"/>
              </a:defRPr>
            </a:lvl5pPr>
            <a:lvl6pPr lvl="5" algn="l">
              <a:lnSpc>
                <a:spcPct val="100000"/>
              </a:lnSpc>
              <a:spcBef>
                <a:spcPts val="0"/>
              </a:spcBef>
              <a:spcAft>
                <a:spcPts val="0"/>
              </a:spcAft>
              <a:buSzPts val="1400"/>
              <a:buNone/>
              <a:defRPr sz="1900">
                <a:solidFill>
                  <a:srgbClr val="003C71"/>
                </a:solidFill>
                <a:latin typeface="Arial"/>
                <a:ea typeface="Arial"/>
                <a:cs typeface="Arial"/>
                <a:sym typeface="Arial"/>
              </a:defRPr>
            </a:lvl6pPr>
            <a:lvl7pPr lvl="6" algn="l">
              <a:lnSpc>
                <a:spcPct val="100000"/>
              </a:lnSpc>
              <a:spcBef>
                <a:spcPts val="0"/>
              </a:spcBef>
              <a:spcAft>
                <a:spcPts val="0"/>
              </a:spcAft>
              <a:buSzPts val="1400"/>
              <a:buNone/>
              <a:defRPr sz="1900">
                <a:solidFill>
                  <a:srgbClr val="003C71"/>
                </a:solidFill>
                <a:latin typeface="Arial"/>
                <a:ea typeface="Arial"/>
                <a:cs typeface="Arial"/>
                <a:sym typeface="Arial"/>
              </a:defRPr>
            </a:lvl7pPr>
            <a:lvl8pPr lvl="7" algn="l">
              <a:lnSpc>
                <a:spcPct val="100000"/>
              </a:lnSpc>
              <a:spcBef>
                <a:spcPts val="0"/>
              </a:spcBef>
              <a:spcAft>
                <a:spcPts val="0"/>
              </a:spcAft>
              <a:buSzPts val="1400"/>
              <a:buNone/>
              <a:defRPr sz="1900">
                <a:solidFill>
                  <a:srgbClr val="003C71"/>
                </a:solidFill>
                <a:latin typeface="Arial"/>
                <a:ea typeface="Arial"/>
                <a:cs typeface="Arial"/>
                <a:sym typeface="Arial"/>
              </a:defRPr>
            </a:lvl8pPr>
            <a:lvl9pPr lvl="8" algn="l">
              <a:lnSpc>
                <a:spcPct val="100000"/>
              </a:lnSpc>
              <a:spcBef>
                <a:spcPts val="0"/>
              </a:spcBef>
              <a:spcAft>
                <a:spcPts val="0"/>
              </a:spcAft>
              <a:buSzPts val="1400"/>
              <a:buNone/>
              <a:defRPr sz="1900">
                <a:solidFill>
                  <a:srgbClr val="003C71"/>
                </a:solidFill>
                <a:latin typeface="Arial"/>
                <a:ea typeface="Arial"/>
                <a:cs typeface="Arial"/>
                <a:sym typeface="Arial"/>
              </a:defRPr>
            </a:lvl9pPr>
          </a:lstStyle>
          <a:p>
            <a:endParaRPr/>
          </a:p>
        </p:txBody>
      </p:sp>
      <p:sp>
        <p:nvSpPr>
          <p:cNvPr id="24" name="Google Shape;24;p27"/>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7"/>
          <p:cNvSpPr/>
          <p:nvPr/>
        </p:nvSpPr>
        <p:spPr>
          <a:xfrm>
            <a:off x="2827587" y="3092887"/>
            <a:ext cx="5801400" cy="1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27"/>
          <p:cNvPicPr preferRelativeResize="0"/>
          <p:nvPr/>
        </p:nvPicPr>
        <p:blipFill rotWithShape="1">
          <a:blip r:embed="rId2">
            <a:alphaModFix/>
          </a:blip>
          <a:srcRect/>
          <a:stretch/>
        </p:blipFill>
        <p:spPr>
          <a:xfrm>
            <a:off x="582618" y="172687"/>
            <a:ext cx="587532" cy="530381"/>
          </a:xfrm>
          <a:prstGeom prst="rect">
            <a:avLst/>
          </a:prstGeom>
          <a:noFill/>
          <a:ln>
            <a:noFill/>
          </a:ln>
        </p:spPr>
      </p:pic>
      <p:sp>
        <p:nvSpPr>
          <p:cNvPr id="27" name="Google Shape;27;p27"/>
          <p:cNvSpPr txBox="1">
            <a:spLocks noGrp="1"/>
          </p:cNvSpPr>
          <p:nvPr>
            <p:ph type="title"/>
          </p:nvPr>
        </p:nvSpPr>
        <p:spPr>
          <a:xfrm>
            <a:off x="2756151" y="1418225"/>
            <a:ext cx="5835300" cy="1170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2800">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2800">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2800">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2800">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2800">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2800">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2800">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2800">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2800">
                <a:solidFill>
                  <a:srgbClr val="003C71"/>
                </a:solidFill>
                <a:latin typeface="Arial"/>
                <a:ea typeface="Arial"/>
                <a:cs typeface="Arial"/>
                <a:sym typeface="Arial"/>
              </a:defRPr>
            </a:lvl9pPr>
          </a:lstStyle>
          <a:p>
            <a:endParaRPr/>
          </a:p>
        </p:txBody>
      </p:sp>
      <p:sp>
        <p:nvSpPr>
          <p:cNvPr id="28" name="Google Shape;28;p27"/>
          <p:cNvSpPr txBox="1">
            <a:spLocks noGrp="1"/>
          </p:cNvSpPr>
          <p:nvPr>
            <p:ph type="title" idx="2"/>
          </p:nvPr>
        </p:nvSpPr>
        <p:spPr>
          <a:xfrm>
            <a:off x="2756151" y="2427858"/>
            <a:ext cx="58353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solidFill>
                  <a:srgbClr val="0579BD"/>
                </a:solidFill>
                <a:latin typeface="Arial"/>
                <a:ea typeface="Arial"/>
                <a:cs typeface="Arial"/>
                <a:sym typeface="Arial"/>
              </a:defRPr>
            </a:lvl1pPr>
            <a:lvl2pPr lvl="1" algn="l">
              <a:lnSpc>
                <a:spcPct val="100000"/>
              </a:lnSpc>
              <a:spcBef>
                <a:spcPts val="0"/>
              </a:spcBef>
              <a:spcAft>
                <a:spcPts val="0"/>
              </a:spcAft>
              <a:buSzPts val="3200"/>
              <a:buNone/>
              <a:defRPr b="1">
                <a:solidFill>
                  <a:srgbClr val="0579BD"/>
                </a:solidFill>
                <a:latin typeface="Arial"/>
                <a:ea typeface="Arial"/>
                <a:cs typeface="Arial"/>
                <a:sym typeface="Arial"/>
              </a:defRPr>
            </a:lvl2pPr>
            <a:lvl3pPr lvl="2" algn="l">
              <a:lnSpc>
                <a:spcPct val="100000"/>
              </a:lnSpc>
              <a:spcBef>
                <a:spcPts val="0"/>
              </a:spcBef>
              <a:spcAft>
                <a:spcPts val="0"/>
              </a:spcAft>
              <a:buSzPts val="3200"/>
              <a:buNone/>
              <a:defRPr b="1">
                <a:solidFill>
                  <a:srgbClr val="0579BD"/>
                </a:solidFill>
                <a:latin typeface="Arial"/>
                <a:ea typeface="Arial"/>
                <a:cs typeface="Arial"/>
                <a:sym typeface="Arial"/>
              </a:defRPr>
            </a:lvl3pPr>
            <a:lvl4pPr lvl="3" algn="l">
              <a:lnSpc>
                <a:spcPct val="100000"/>
              </a:lnSpc>
              <a:spcBef>
                <a:spcPts val="0"/>
              </a:spcBef>
              <a:spcAft>
                <a:spcPts val="0"/>
              </a:spcAft>
              <a:buSzPts val="3200"/>
              <a:buNone/>
              <a:defRPr b="1">
                <a:solidFill>
                  <a:srgbClr val="0579BD"/>
                </a:solidFill>
                <a:latin typeface="Arial"/>
                <a:ea typeface="Arial"/>
                <a:cs typeface="Arial"/>
                <a:sym typeface="Arial"/>
              </a:defRPr>
            </a:lvl4pPr>
            <a:lvl5pPr lvl="4" algn="l">
              <a:lnSpc>
                <a:spcPct val="100000"/>
              </a:lnSpc>
              <a:spcBef>
                <a:spcPts val="0"/>
              </a:spcBef>
              <a:spcAft>
                <a:spcPts val="0"/>
              </a:spcAft>
              <a:buSzPts val="3200"/>
              <a:buNone/>
              <a:defRPr b="1">
                <a:solidFill>
                  <a:srgbClr val="0579BD"/>
                </a:solidFill>
                <a:latin typeface="Arial"/>
                <a:ea typeface="Arial"/>
                <a:cs typeface="Arial"/>
                <a:sym typeface="Arial"/>
              </a:defRPr>
            </a:lvl5pPr>
            <a:lvl6pPr lvl="5" algn="l">
              <a:lnSpc>
                <a:spcPct val="100000"/>
              </a:lnSpc>
              <a:spcBef>
                <a:spcPts val="0"/>
              </a:spcBef>
              <a:spcAft>
                <a:spcPts val="0"/>
              </a:spcAft>
              <a:buSzPts val="3200"/>
              <a:buNone/>
              <a:defRPr b="1">
                <a:solidFill>
                  <a:srgbClr val="0579BD"/>
                </a:solidFill>
                <a:latin typeface="Arial"/>
                <a:ea typeface="Arial"/>
                <a:cs typeface="Arial"/>
                <a:sym typeface="Arial"/>
              </a:defRPr>
            </a:lvl6pPr>
            <a:lvl7pPr lvl="6" algn="l">
              <a:lnSpc>
                <a:spcPct val="100000"/>
              </a:lnSpc>
              <a:spcBef>
                <a:spcPts val="0"/>
              </a:spcBef>
              <a:spcAft>
                <a:spcPts val="0"/>
              </a:spcAft>
              <a:buSzPts val="3200"/>
              <a:buNone/>
              <a:defRPr b="1">
                <a:solidFill>
                  <a:srgbClr val="0579BD"/>
                </a:solidFill>
                <a:latin typeface="Arial"/>
                <a:ea typeface="Arial"/>
                <a:cs typeface="Arial"/>
                <a:sym typeface="Arial"/>
              </a:defRPr>
            </a:lvl7pPr>
            <a:lvl8pPr lvl="7" algn="l">
              <a:lnSpc>
                <a:spcPct val="100000"/>
              </a:lnSpc>
              <a:spcBef>
                <a:spcPts val="0"/>
              </a:spcBef>
              <a:spcAft>
                <a:spcPts val="0"/>
              </a:spcAft>
              <a:buSzPts val="3200"/>
              <a:buNone/>
              <a:defRPr b="1">
                <a:solidFill>
                  <a:srgbClr val="0579BD"/>
                </a:solidFill>
                <a:latin typeface="Arial"/>
                <a:ea typeface="Arial"/>
                <a:cs typeface="Arial"/>
                <a:sym typeface="Arial"/>
              </a:defRPr>
            </a:lvl8pPr>
            <a:lvl9pPr lvl="8" algn="l">
              <a:lnSpc>
                <a:spcPct val="100000"/>
              </a:lnSpc>
              <a:spcBef>
                <a:spcPts val="0"/>
              </a:spcBef>
              <a:spcAft>
                <a:spcPts val="0"/>
              </a:spcAft>
              <a:buSzPts val="3200"/>
              <a:buNone/>
              <a:defRPr b="1">
                <a:solidFill>
                  <a:srgbClr val="0579BD"/>
                </a:solidFill>
                <a:latin typeface="Arial"/>
                <a:ea typeface="Arial"/>
                <a:cs typeface="Arial"/>
                <a:sym typeface="Arial"/>
              </a:defRPr>
            </a:lvl9pPr>
          </a:lstStyle>
          <a:p>
            <a:endParaRPr/>
          </a:p>
        </p:txBody>
      </p:sp>
      <p:sp>
        <p:nvSpPr>
          <p:cNvPr id="29" name="Google Shape;29;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27"/>
          <p:cNvPicPr preferRelativeResize="0"/>
          <p:nvPr/>
        </p:nvPicPr>
        <p:blipFill rotWithShape="1">
          <a:blip r:embed="rId3">
            <a:alphaModFix/>
          </a:blip>
          <a:srcRect/>
          <a:stretch/>
        </p:blipFill>
        <p:spPr>
          <a:xfrm>
            <a:off x="1170150" y="125388"/>
            <a:ext cx="701600" cy="6249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5"/>
        <p:cNvGrpSpPr/>
        <p:nvPr/>
      </p:nvGrpSpPr>
      <p:grpSpPr>
        <a:xfrm>
          <a:off x="0" y="0"/>
          <a:ext cx="0" cy="0"/>
          <a:chOff x="0" y="0"/>
          <a:chExt cx="0" cy="0"/>
        </a:xfrm>
      </p:grpSpPr>
      <p:sp>
        <p:nvSpPr>
          <p:cNvPr id="246" name="Google Shape;246;p6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7" name="Google Shape;247;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8"/>
        <p:cNvGrpSpPr/>
        <p:nvPr/>
      </p:nvGrpSpPr>
      <p:grpSpPr>
        <a:xfrm>
          <a:off x="0" y="0"/>
          <a:ext cx="0" cy="0"/>
          <a:chOff x="0" y="0"/>
          <a:chExt cx="0" cy="0"/>
        </a:xfrm>
      </p:grpSpPr>
      <p:sp>
        <p:nvSpPr>
          <p:cNvPr id="249" name="Google Shape;249;p6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1" name="Google Shape;251;p6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2" name="Google Shape;252;p6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3" name="Google Shape;253;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6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56" name="Google Shape;256;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6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9" name="Google Shape;259;p6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60" name="Google Shape;260;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1"/>
        <p:cNvGrpSpPr/>
        <p:nvPr/>
      </p:nvGrpSpPr>
      <p:grpSpPr>
        <a:xfrm>
          <a:off x="0" y="0"/>
          <a:ext cx="0" cy="0"/>
          <a:chOff x="0" y="0"/>
          <a:chExt cx="0" cy="0"/>
        </a:xfrm>
      </p:grpSpPr>
      <p:sp>
        <p:nvSpPr>
          <p:cNvPr id="262" name="Google Shape;262;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p:cSld name="TITLE_1">
    <p:spTree>
      <p:nvGrpSpPr>
        <p:cNvPr id="1" name="Shape 263"/>
        <p:cNvGrpSpPr/>
        <p:nvPr/>
      </p:nvGrpSpPr>
      <p:grpSpPr>
        <a:xfrm>
          <a:off x="0" y="0"/>
          <a:ext cx="0" cy="0"/>
          <a:chOff x="0" y="0"/>
          <a:chExt cx="0" cy="0"/>
        </a:xfrm>
      </p:grpSpPr>
      <p:pic>
        <p:nvPicPr>
          <p:cNvPr id="264" name="Google Shape;264;p65" descr="Office of the Chief Records Officer for the U.S. Government body title slide" title="Office of the Chief Records Officer for the U.S. Government body title slide"/>
          <p:cNvPicPr preferRelativeResize="0"/>
          <p:nvPr/>
        </p:nvPicPr>
        <p:blipFill rotWithShape="1">
          <a:blip r:embed="rId2">
            <a:alphaModFix/>
          </a:blip>
          <a:srcRect/>
          <a:stretch/>
        </p:blipFill>
        <p:spPr>
          <a:xfrm>
            <a:off x="0" y="0"/>
            <a:ext cx="9144025" cy="51435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ffice of the Chief Records Officer title slide option #1 1">
  <p:cSld name="CUSTOM">
    <p:spTree>
      <p:nvGrpSpPr>
        <p:cNvPr id="1" name="Shape 265"/>
        <p:cNvGrpSpPr/>
        <p:nvPr/>
      </p:nvGrpSpPr>
      <p:grpSpPr>
        <a:xfrm>
          <a:off x="0" y="0"/>
          <a:ext cx="0" cy="0"/>
          <a:chOff x="0" y="0"/>
          <a:chExt cx="0" cy="0"/>
        </a:xfrm>
      </p:grpSpPr>
      <p:pic>
        <p:nvPicPr>
          <p:cNvPr id="266" name="Google Shape;266;p66" descr="Office of the Chief Records Officer for the U.S. Government body text slide 1" title="Office of the Chief Records Officer for the U.S. Government body text slide 1"/>
          <p:cNvPicPr preferRelativeResize="0"/>
          <p:nvPr/>
        </p:nvPicPr>
        <p:blipFill rotWithShape="1">
          <a:blip r:embed="rId2">
            <a:alphaModFix/>
          </a:blip>
          <a:srcRect t="82150" b="2710"/>
          <a:stretch/>
        </p:blipFill>
        <p:spPr>
          <a:xfrm>
            <a:off x="0" y="4364850"/>
            <a:ext cx="9144000" cy="778650"/>
          </a:xfrm>
          <a:prstGeom prst="rect">
            <a:avLst/>
          </a:prstGeom>
          <a:noFill/>
          <a:ln>
            <a:noFill/>
          </a:ln>
        </p:spPr>
      </p:pic>
      <p:pic>
        <p:nvPicPr>
          <p:cNvPr id="267" name="Google Shape;267;p66" descr="Office of the Chief Records Officer for the U.S. Government body text slide 1" title="Office of the Chief Records Officer for the U.S. Government body text slide 1"/>
          <p:cNvPicPr preferRelativeResize="0"/>
          <p:nvPr/>
        </p:nvPicPr>
        <p:blipFill rotWithShape="1">
          <a:blip r:embed="rId2">
            <a:alphaModFix/>
          </a:blip>
          <a:srcRect t="3687" b="71638"/>
          <a:stretch/>
        </p:blipFill>
        <p:spPr>
          <a:xfrm>
            <a:off x="0" y="0"/>
            <a:ext cx="9144000" cy="1269101"/>
          </a:xfrm>
          <a:prstGeom prst="rect">
            <a:avLst/>
          </a:prstGeom>
          <a:noFill/>
          <a:ln>
            <a:noFill/>
          </a:ln>
        </p:spPr>
      </p:pic>
      <p:sp>
        <p:nvSpPr>
          <p:cNvPr id="268" name="Google Shape;268;p66"/>
          <p:cNvSpPr txBox="1"/>
          <p:nvPr/>
        </p:nvSpPr>
        <p:spPr>
          <a:xfrm>
            <a:off x="8461800" y="4727100"/>
            <a:ext cx="682200" cy="41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Merriweather"/>
                <a:ea typeface="Merriweather"/>
                <a:cs typeface="Merriweather"/>
                <a:sym typeface="Merriweather"/>
              </a:rPr>
              <a:t>‹#›</a:t>
            </a:fld>
            <a:endParaRPr sz="1000" b="0" i="0" u="none" strike="noStrike" cap="none">
              <a:solidFill>
                <a:srgbClr val="FFFFFF"/>
              </a:solidFill>
              <a:latin typeface="Merriweather"/>
              <a:ea typeface="Merriweather"/>
              <a:cs typeface="Merriweather"/>
              <a:sym typeface="Merriweathe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LIGHT ON DARK 1">
  <p:cSld name="TITLE_AND_BODY_2_1">
    <p:spTree>
      <p:nvGrpSpPr>
        <p:cNvPr id="1" name="Shape 31"/>
        <p:cNvGrpSpPr/>
        <p:nvPr/>
      </p:nvGrpSpPr>
      <p:grpSpPr>
        <a:xfrm>
          <a:off x="0" y="0"/>
          <a:ext cx="0" cy="0"/>
          <a:chOff x="0" y="0"/>
          <a:chExt cx="0" cy="0"/>
        </a:xfrm>
      </p:grpSpPr>
      <p:sp>
        <p:nvSpPr>
          <p:cNvPr id="32" name="Google Shape;32;p28"/>
          <p:cNvSpPr txBox="1">
            <a:spLocks noGrp="1"/>
          </p:cNvSpPr>
          <p:nvPr>
            <p:ph type="body" idx="1"/>
          </p:nvPr>
        </p:nvSpPr>
        <p:spPr>
          <a:xfrm>
            <a:off x="357800" y="1591700"/>
            <a:ext cx="78528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algn="l">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33" name="Google Shape;33;p28"/>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4" name="Google Shape;34;p28"/>
          <p:cNvCxnSpPr/>
          <p:nvPr/>
        </p:nvCxnSpPr>
        <p:spPr>
          <a:xfrm>
            <a:off x="8780225" y="0"/>
            <a:ext cx="0" cy="5148000"/>
          </a:xfrm>
          <a:prstGeom prst="straightConnector1">
            <a:avLst/>
          </a:prstGeom>
          <a:noFill/>
          <a:ln w="76200" cap="flat" cmpd="sng">
            <a:solidFill>
              <a:srgbClr val="0FAFFF"/>
            </a:solidFill>
            <a:prstDash val="solid"/>
            <a:round/>
            <a:headEnd type="none" w="sm" len="sm"/>
            <a:tailEnd type="none" w="sm" len="sm"/>
          </a:ln>
        </p:spPr>
      </p:cxnSp>
      <p:cxnSp>
        <p:nvCxnSpPr>
          <p:cNvPr id="35" name="Google Shape;35;p28"/>
          <p:cNvCxnSpPr/>
          <p:nvPr/>
        </p:nvCxnSpPr>
        <p:spPr>
          <a:xfrm>
            <a:off x="8698721" y="0"/>
            <a:ext cx="0" cy="5148000"/>
          </a:xfrm>
          <a:prstGeom prst="straightConnector1">
            <a:avLst/>
          </a:prstGeom>
          <a:noFill/>
          <a:ln w="28575" cap="flat" cmpd="sng">
            <a:solidFill>
              <a:srgbClr val="0FAFFF"/>
            </a:solidFill>
            <a:prstDash val="solid"/>
            <a:round/>
            <a:headEnd type="none" w="sm" len="sm"/>
            <a:tailEnd type="none" w="sm" len="sm"/>
          </a:ln>
        </p:spPr>
      </p:cxnSp>
      <p:sp>
        <p:nvSpPr>
          <p:cNvPr id="36" name="Google Shape;36;p28"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3C71"/>
                </a:solidFill>
                <a:latin typeface="Arial"/>
                <a:ea typeface="Arial"/>
                <a:cs typeface="Arial"/>
                <a:sym typeface="Arial"/>
              </a:rPr>
              <a:t>THE CUSTOMER CONNECTION</a:t>
            </a:r>
            <a:endParaRPr sz="1100" b="1" i="0" u="none" strike="noStrike" cap="none">
              <a:solidFill>
                <a:srgbClr val="003C71"/>
              </a:solidFill>
              <a:latin typeface="Arial"/>
              <a:ea typeface="Arial"/>
              <a:cs typeface="Arial"/>
              <a:sym typeface="Arial"/>
            </a:endParaRPr>
          </a:p>
        </p:txBody>
      </p:sp>
      <p:cxnSp>
        <p:nvCxnSpPr>
          <p:cNvPr id="37" name="Google Shape;37;p28"/>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38" name="Google Shape;38;p28"/>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39" name="Google Shape;39;p28"/>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40" name="Google Shape;40;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41"/>
        <p:cNvGrpSpPr/>
        <p:nvPr/>
      </p:nvGrpSpPr>
      <p:grpSpPr>
        <a:xfrm>
          <a:off x="0" y="0"/>
          <a:ext cx="0" cy="0"/>
          <a:chOff x="0" y="0"/>
          <a:chExt cx="0" cy="0"/>
        </a:xfrm>
      </p:grpSpPr>
      <p:sp>
        <p:nvSpPr>
          <p:cNvPr id="42" name="Google Shape;42;p29"/>
          <p:cNvSpPr txBox="1">
            <a:spLocks noGrp="1"/>
          </p:cNvSpPr>
          <p:nvPr>
            <p:ph type="body" idx="1"/>
          </p:nvPr>
        </p:nvSpPr>
        <p:spPr>
          <a:xfrm>
            <a:off x="357800" y="1591700"/>
            <a:ext cx="78528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FAFFF"/>
              </a:buClr>
              <a:buSzPts val="2200"/>
              <a:buFont typeface="Arial"/>
              <a:buChar char="●"/>
              <a:defRPr sz="2200" b="1">
                <a:solidFill>
                  <a:srgbClr val="FFFFFF"/>
                </a:solidFill>
                <a:latin typeface="Arial"/>
                <a:ea typeface="Arial"/>
                <a:cs typeface="Arial"/>
                <a:sym typeface="Arial"/>
              </a:defRPr>
            </a:lvl1pPr>
            <a:lvl2pPr marL="914400" lvl="1"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2pPr>
            <a:lvl3pPr marL="1371600" lvl="2"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3pPr>
            <a:lvl4pPr marL="1828800" lvl="3"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4pPr>
            <a:lvl5pPr marL="2286000" lvl="4"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5pPr>
            <a:lvl6pPr marL="2743200" lvl="5"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6pPr>
            <a:lvl7pPr marL="3200400" lvl="6"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7pPr>
            <a:lvl8pPr marL="3657600" lvl="7" indent="-368300" algn="l">
              <a:lnSpc>
                <a:spcPct val="100000"/>
              </a:lnSpc>
              <a:spcBef>
                <a:spcPts val="800"/>
              </a:spcBef>
              <a:spcAft>
                <a:spcPts val="0"/>
              </a:spcAft>
              <a:buClr>
                <a:srgbClr val="0FAFFF"/>
              </a:buClr>
              <a:buSzPts val="2200"/>
              <a:buFont typeface="Arial"/>
              <a:buChar char="○"/>
              <a:defRPr sz="2200" b="1">
                <a:solidFill>
                  <a:srgbClr val="FFFFFF"/>
                </a:solidFill>
                <a:latin typeface="Arial"/>
                <a:ea typeface="Arial"/>
                <a:cs typeface="Arial"/>
                <a:sym typeface="Arial"/>
              </a:defRPr>
            </a:lvl8pPr>
            <a:lvl9pPr marL="4114800" lvl="8" indent="-368300" algn="l">
              <a:lnSpc>
                <a:spcPct val="100000"/>
              </a:lnSpc>
              <a:spcBef>
                <a:spcPts val="800"/>
              </a:spcBef>
              <a:spcAft>
                <a:spcPts val="800"/>
              </a:spcAft>
              <a:buClr>
                <a:srgbClr val="FFFFFF"/>
              </a:buClr>
              <a:buSzPts val="2200"/>
              <a:buFont typeface="Arial"/>
              <a:buChar char="■"/>
              <a:defRPr sz="2200" b="1">
                <a:solidFill>
                  <a:srgbClr val="FFFFFF"/>
                </a:solidFill>
                <a:latin typeface="Arial"/>
                <a:ea typeface="Arial"/>
                <a:cs typeface="Arial"/>
                <a:sym typeface="Arial"/>
              </a:defRPr>
            </a:lvl9pPr>
          </a:lstStyle>
          <a:p>
            <a:endParaRPr/>
          </a:p>
        </p:txBody>
      </p:sp>
      <p:sp>
        <p:nvSpPr>
          <p:cNvPr id="43" name="Google Shape;43;p29"/>
          <p:cNvSpPr/>
          <p:nvPr/>
        </p:nvSpPr>
        <p:spPr>
          <a:xfrm>
            <a:off x="8855775" y="-11175"/>
            <a:ext cx="310500" cy="516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4" name="Google Shape;44;p29"/>
          <p:cNvCxnSpPr/>
          <p:nvPr/>
        </p:nvCxnSpPr>
        <p:spPr>
          <a:xfrm>
            <a:off x="8780225" y="0"/>
            <a:ext cx="0" cy="5148000"/>
          </a:xfrm>
          <a:prstGeom prst="straightConnector1">
            <a:avLst/>
          </a:prstGeom>
          <a:noFill/>
          <a:ln w="76200" cap="flat" cmpd="sng">
            <a:solidFill>
              <a:srgbClr val="0FAFFF"/>
            </a:solidFill>
            <a:prstDash val="solid"/>
            <a:round/>
            <a:headEnd type="none" w="sm" len="sm"/>
            <a:tailEnd type="none" w="sm" len="sm"/>
          </a:ln>
        </p:spPr>
      </p:cxnSp>
      <p:cxnSp>
        <p:nvCxnSpPr>
          <p:cNvPr id="45" name="Google Shape;45;p29"/>
          <p:cNvCxnSpPr/>
          <p:nvPr/>
        </p:nvCxnSpPr>
        <p:spPr>
          <a:xfrm>
            <a:off x="8698721" y="0"/>
            <a:ext cx="0" cy="5148000"/>
          </a:xfrm>
          <a:prstGeom prst="straightConnector1">
            <a:avLst/>
          </a:prstGeom>
          <a:noFill/>
          <a:ln w="28575" cap="flat" cmpd="sng">
            <a:solidFill>
              <a:srgbClr val="0FAFFF"/>
            </a:solidFill>
            <a:prstDash val="solid"/>
            <a:round/>
            <a:headEnd type="none" w="sm" len="sm"/>
            <a:tailEnd type="none" w="sm" len="sm"/>
          </a:ln>
        </p:spPr>
      </p:cxnSp>
      <p:sp>
        <p:nvSpPr>
          <p:cNvPr id="46" name="Google Shape;46;p29" title="Vertical blue banner with GSA OGP title"/>
          <p:cNvSpPr txBox="1"/>
          <p:nvPr/>
        </p:nvSpPr>
        <p:spPr>
          <a:xfrm rot="5400000">
            <a:off x="6339949" y="2381525"/>
            <a:ext cx="5143500" cy="368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3C71"/>
                </a:solidFill>
                <a:latin typeface="Arial"/>
                <a:ea typeface="Arial"/>
                <a:cs typeface="Arial"/>
                <a:sym typeface="Arial"/>
              </a:rPr>
              <a:t>ELECTRONIC RECORDS MANAGEMENT COLLABORATION DAY</a:t>
            </a:r>
            <a:endParaRPr sz="1100" b="1" i="0" u="none" strike="noStrike" cap="none">
              <a:solidFill>
                <a:srgbClr val="003C7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3C71"/>
              </a:solidFill>
              <a:latin typeface="Arial"/>
              <a:ea typeface="Arial"/>
              <a:cs typeface="Arial"/>
              <a:sym typeface="Arial"/>
            </a:endParaRPr>
          </a:p>
        </p:txBody>
      </p:sp>
      <p:cxnSp>
        <p:nvCxnSpPr>
          <p:cNvPr id="47" name="Google Shape;47;p29"/>
          <p:cNvCxnSpPr/>
          <p:nvPr/>
        </p:nvCxnSpPr>
        <p:spPr>
          <a:xfrm>
            <a:off x="554700" y="904682"/>
            <a:ext cx="7230000" cy="0"/>
          </a:xfrm>
          <a:prstGeom prst="straightConnector1">
            <a:avLst/>
          </a:prstGeom>
          <a:noFill/>
          <a:ln w="19050" cap="flat" cmpd="sng">
            <a:solidFill>
              <a:srgbClr val="FFFFFF"/>
            </a:solidFill>
            <a:prstDash val="solid"/>
            <a:round/>
            <a:headEnd type="none" w="sm" len="sm"/>
            <a:tailEnd type="none" w="sm" len="sm"/>
          </a:ln>
        </p:spPr>
      </p:cxnSp>
      <p:sp>
        <p:nvSpPr>
          <p:cNvPr id="48" name="Google Shape;48;p29"/>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sp>
        <p:nvSpPr>
          <p:cNvPr id="49" name="Google Shape;49;p29"/>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FAFFF"/>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50" name="Google Shape;50;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D9D9D9"/>
        </a:solidFill>
        <a:effectLst/>
      </p:bgPr>
    </p:bg>
    <p:spTree>
      <p:nvGrpSpPr>
        <p:cNvPr id="1" name="Shape 51"/>
        <p:cNvGrpSpPr/>
        <p:nvPr/>
      </p:nvGrpSpPr>
      <p:grpSpPr>
        <a:xfrm>
          <a:off x="0" y="0"/>
          <a:ext cx="0" cy="0"/>
          <a:chOff x="0" y="0"/>
          <a:chExt cx="0" cy="0"/>
        </a:xfrm>
      </p:grpSpPr>
      <p:sp>
        <p:nvSpPr>
          <p:cNvPr id="52" name="Google Shape;52;p30"/>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 name="Google Shape;53;p30"/>
          <p:cNvSpPr txBox="1">
            <a:spLocks noGrp="1"/>
          </p:cNvSpPr>
          <p:nvPr>
            <p:ph type="body" idx="1"/>
          </p:nvPr>
        </p:nvSpPr>
        <p:spPr>
          <a:xfrm>
            <a:off x="508100" y="1353550"/>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54" name="Google Shape;54;p30"/>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55" name="Google Shape;55;p30"/>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56" name="Google Shape;56;p30" title="Vertical blue banner with GSA OGP title"/>
          <p:cNvSpPr txBox="1"/>
          <p:nvPr/>
        </p:nvSpPr>
        <p:spPr>
          <a:xfrm rot="5400000">
            <a:off x="6302750" y="2344325"/>
            <a:ext cx="5143500" cy="44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ELECTRONIC RECORDS MANAGEMENT COLLABORATION DAY</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Arial"/>
              <a:ea typeface="Arial"/>
              <a:cs typeface="Arial"/>
              <a:sym typeface="Arial"/>
            </a:endParaRPr>
          </a:p>
        </p:txBody>
      </p:sp>
      <p:sp>
        <p:nvSpPr>
          <p:cNvPr id="57" name="Google Shape;57;p30"/>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58" name="Google Shape;58;p30"/>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59" name="Google Shape;59;p30"/>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60" name="Google Shape;60;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61"/>
        <p:cNvGrpSpPr/>
        <p:nvPr/>
      </p:nvGrpSpPr>
      <p:grpSpPr>
        <a:xfrm>
          <a:off x="0" y="0"/>
          <a:ext cx="0" cy="0"/>
          <a:chOff x="0" y="0"/>
          <a:chExt cx="0" cy="0"/>
        </a:xfrm>
      </p:grpSpPr>
      <p:sp>
        <p:nvSpPr>
          <p:cNvPr id="62" name="Google Shape;62;p31"/>
          <p:cNvSpPr txBox="1">
            <a:spLocks noGrp="1"/>
          </p:cNvSpPr>
          <p:nvPr>
            <p:ph type="body" idx="1"/>
          </p:nvPr>
        </p:nvSpPr>
        <p:spPr>
          <a:xfrm>
            <a:off x="357800" y="1612378"/>
            <a:ext cx="36774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3C71"/>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3" name="Google Shape;63;p31"/>
          <p:cNvSpPr txBox="1">
            <a:spLocks noGrp="1"/>
          </p:cNvSpPr>
          <p:nvPr>
            <p:ph type="body" idx="2"/>
          </p:nvPr>
        </p:nvSpPr>
        <p:spPr>
          <a:xfrm>
            <a:off x="4244000" y="1602900"/>
            <a:ext cx="38475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sp>
        <p:nvSpPr>
          <p:cNvPr id="64" name="Google Shape;64;p31"/>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5" name="Google Shape;65;p31"/>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66" name="Google Shape;66;p31"/>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67" name="Google Shape;67;p31"/>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68" name="Google Shape;68;p31"/>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69" name="Google Shape;69;p31"/>
          <p:cNvSpPr txBox="1">
            <a:spLocks noGrp="1"/>
          </p:cNvSpPr>
          <p:nvPr>
            <p:ph type="subTitle" idx="3"/>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
        <p:nvSpPr>
          <p:cNvPr id="70" name="Google Shape;70;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3C7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31"/>
          <p:cNvPicPr preferRelativeResize="0"/>
          <p:nvPr/>
        </p:nvPicPr>
        <p:blipFill rotWithShape="1">
          <a:blip r:embed="rId2">
            <a:alphaModFix/>
          </a:blip>
          <a:srcRect/>
          <a:stretch/>
        </p:blipFill>
        <p:spPr>
          <a:xfrm>
            <a:off x="7252543" y="181037"/>
            <a:ext cx="587532" cy="530381"/>
          </a:xfrm>
          <a:prstGeom prst="rect">
            <a:avLst/>
          </a:prstGeom>
          <a:noFill/>
          <a:ln>
            <a:noFill/>
          </a:ln>
        </p:spPr>
      </p:pic>
      <p:pic>
        <p:nvPicPr>
          <p:cNvPr id="72" name="Google Shape;72;p31"/>
          <p:cNvPicPr preferRelativeResize="0"/>
          <p:nvPr/>
        </p:nvPicPr>
        <p:blipFill rotWithShape="1">
          <a:blip r:embed="rId3">
            <a:alphaModFix/>
          </a:blip>
          <a:srcRect/>
          <a:stretch/>
        </p:blipFill>
        <p:spPr>
          <a:xfrm>
            <a:off x="7840075" y="133738"/>
            <a:ext cx="701600" cy="624975"/>
          </a:xfrm>
          <a:prstGeom prst="rect">
            <a:avLst/>
          </a:prstGeom>
          <a:noFill/>
          <a:ln>
            <a:noFill/>
          </a:ln>
        </p:spPr>
      </p:pic>
      <p:sp>
        <p:nvSpPr>
          <p:cNvPr id="73" name="Google Shape;73;p31" title="Vertical blue banner with GSA OGP title"/>
          <p:cNvSpPr txBox="1"/>
          <p:nvPr/>
        </p:nvSpPr>
        <p:spPr>
          <a:xfrm rot="5400000">
            <a:off x="6302750" y="2344325"/>
            <a:ext cx="5143500" cy="44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ELECTRONIC RECORDS MANAGEMENT COLLABORATION DAY</a:t>
            </a:r>
            <a:endParaRPr sz="11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6000">
                <a:latin typeface="Arial"/>
                <a:ea typeface="Arial"/>
                <a:cs typeface="Arial"/>
                <a:sym typeface="Arial"/>
              </a:defRPr>
            </a:lvl1pPr>
            <a:lvl2pPr lvl="1" algn="l">
              <a:lnSpc>
                <a:spcPct val="100000"/>
              </a:lnSpc>
              <a:spcBef>
                <a:spcPts val="0"/>
              </a:spcBef>
              <a:spcAft>
                <a:spcPts val="0"/>
              </a:spcAft>
              <a:buSzPts val="6000"/>
              <a:buFont typeface="Arial"/>
              <a:buNone/>
              <a:defRPr sz="6000">
                <a:latin typeface="Arial"/>
                <a:ea typeface="Arial"/>
                <a:cs typeface="Arial"/>
                <a:sym typeface="Arial"/>
              </a:defRPr>
            </a:lvl2pPr>
            <a:lvl3pPr lvl="2" algn="l">
              <a:lnSpc>
                <a:spcPct val="100000"/>
              </a:lnSpc>
              <a:spcBef>
                <a:spcPts val="0"/>
              </a:spcBef>
              <a:spcAft>
                <a:spcPts val="0"/>
              </a:spcAft>
              <a:buSzPts val="6000"/>
              <a:buFont typeface="Arial"/>
              <a:buNone/>
              <a:defRPr sz="6000">
                <a:latin typeface="Arial"/>
                <a:ea typeface="Arial"/>
                <a:cs typeface="Arial"/>
                <a:sym typeface="Arial"/>
              </a:defRPr>
            </a:lvl3pPr>
            <a:lvl4pPr lvl="3" algn="l">
              <a:lnSpc>
                <a:spcPct val="100000"/>
              </a:lnSpc>
              <a:spcBef>
                <a:spcPts val="0"/>
              </a:spcBef>
              <a:spcAft>
                <a:spcPts val="0"/>
              </a:spcAft>
              <a:buSzPts val="6000"/>
              <a:buFont typeface="Arial"/>
              <a:buNone/>
              <a:defRPr sz="6000">
                <a:latin typeface="Arial"/>
                <a:ea typeface="Arial"/>
                <a:cs typeface="Arial"/>
                <a:sym typeface="Arial"/>
              </a:defRPr>
            </a:lvl4pPr>
            <a:lvl5pPr lvl="4" algn="l">
              <a:lnSpc>
                <a:spcPct val="100000"/>
              </a:lnSpc>
              <a:spcBef>
                <a:spcPts val="0"/>
              </a:spcBef>
              <a:spcAft>
                <a:spcPts val="0"/>
              </a:spcAft>
              <a:buSzPts val="6000"/>
              <a:buFont typeface="Arial"/>
              <a:buNone/>
              <a:defRPr sz="6000">
                <a:latin typeface="Arial"/>
                <a:ea typeface="Arial"/>
                <a:cs typeface="Arial"/>
                <a:sym typeface="Arial"/>
              </a:defRPr>
            </a:lvl5pPr>
            <a:lvl6pPr lvl="5" algn="l">
              <a:lnSpc>
                <a:spcPct val="100000"/>
              </a:lnSpc>
              <a:spcBef>
                <a:spcPts val="0"/>
              </a:spcBef>
              <a:spcAft>
                <a:spcPts val="0"/>
              </a:spcAft>
              <a:buSzPts val="6000"/>
              <a:buFont typeface="Arial"/>
              <a:buNone/>
              <a:defRPr sz="6000">
                <a:latin typeface="Arial"/>
                <a:ea typeface="Arial"/>
                <a:cs typeface="Arial"/>
                <a:sym typeface="Arial"/>
              </a:defRPr>
            </a:lvl6pPr>
            <a:lvl7pPr lvl="6" algn="l">
              <a:lnSpc>
                <a:spcPct val="100000"/>
              </a:lnSpc>
              <a:spcBef>
                <a:spcPts val="0"/>
              </a:spcBef>
              <a:spcAft>
                <a:spcPts val="0"/>
              </a:spcAft>
              <a:buSzPts val="6000"/>
              <a:buFont typeface="Arial"/>
              <a:buNone/>
              <a:defRPr sz="6000">
                <a:latin typeface="Arial"/>
                <a:ea typeface="Arial"/>
                <a:cs typeface="Arial"/>
                <a:sym typeface="Arial"/>
              </a:defRPr>
            </a:lvl7pPr>
            <a:lvl8pPr lvl="7" algn="l">
              <a:lnSpc>
                <a:spcPct val="100000"/>
              </a:lnSpc>
              <a:spcBef>
                <a:spcPts val="0"/>
              </a:spcBef>
              <a:spcAft>
                <a:spcPts val="0"/>
              </a:spcAft>
              <a:buSzPts val="6000"/>
              <a:buFont typeface="Arial"/>
              <a:buNone/>
              <a:defRPr sz="6000">
                <a:latin typeface="Arial"/>
                <a:ea typeface="Arial"/>
                <a:cs typeface="Arial"/>
                <a:sym typeface="Arial"/>
              </a:defRPr>
            </a:lvl8pPr>
            <a:lvl9pPr lvl="8" algn="l">
              <a:lnSpc>
                <a:spcPct val="100000"/>
              </a:lnSpc>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Calibri"/>
              <a:buChar char="●"/>
              <a:defRPr sz="1800" b="0" i="0" u="none" strike="noStrike" cap="none">
                <a:solidFill>
                  <a:schemeClr val="lt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lt2"/>
              </a:buClr>
              <a:buSzPts val="1400"/>
              <a:buFont typeface="Calibri"/>
              <a:buChar char="■"/>
              <a:defRPr sz="1400" b="0" i="0" u="none" strike="noStrike" cap="none">
                <a:solidFill>
                  <a:schemeClr val="lt2"/>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17" name="Google Shape;21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18" name="Google Shape;21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chives.gov/records-mgmt/policy/non-compliant-digitize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ntellor.webex.com/weblink/register/r66bfc912e55b6a7806a4694c64e41df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urrent/title-36/section-1236.5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chives.gov/files/records-mgmt/policy/m-19-21-transition-to-federal-record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rchives.gov/records-mgmt/bulletins/2020/2020-0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rchives.gov/records-mgmt/policy/digitiz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archives.gov/records-mgmt/agenc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6/chapter-XII/subchapter-B/part-1236/subpart-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36/chapter-XII/subchapter-B/part-1236/subpar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
            <a:extLst>
              <a:ext uri="{C183D7F6-B498-43B3-948B-1728B52AA6E4}">
                <adec:decorative xmlns:adec="http://schemas.microsoft.com/office/drawing/2017/decorative" val="1"/>
              </a:ext>
            </a:extLst>
          </p:cNvPr>
          <p:cNvSpPr txBox="1"/>
          <p:nvPr/>
        </p:nvSpPr>
        <p:spPr>
          <a:xfrm>
            <a:off x="810800" y="2151150"/>
            <a:ext cx="7677900" cy="114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4" name="Google Shape;274;p1"/>
          <p:cNvSpPr txBox="1">
            <a:spLocks noGrp="1"/>
          </p:cNvSpPr>
          <p:nvPr>
            <p:ph type="title" idx="4294967295"/>
          </p:nvPr>
        </p:nvSpPr>
        <p:spPr>
          <a:xfrm>
            <a:off x="2544025" y="2066900"/>
            <a:ext cx="6384300" cy="2337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NARA's Digitization Regulations – Frequently Asked Questions</a:t>
            </a:r>
            <a:endPar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December 14, 2023</a:t>
            </a: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Digital Government Institute Virtual Workshop:</a:t>
            </a:r>
          </a:p>
          <a:p>
            <a:pPr marL="0" marR="0" lvl="0" indent="0" algn="ctr" defTabSz="914400" rtl="0" eaLnBrk="1" fontAlgn="auto" latinLnBrk="0" hangingPunct="1">
              <a:lnSpc>
                <a:spcPct val="115000"/>
              </a:lnSpc>
              <a:spcBef>
                <a:spcPts val="300"/>
              </a:spcBef>
              <a:spcAft>
                <a:spcPts val="0"/>
              </a:spcAft>
              <a:buClr>
                <a:srgbClr val="000000"/>
              </a:buClr>
              <a:buSzPts val="1100"/>
              <a:buFont typeface="Arial"/>
              <a:buNone/>
              <a:tabLst/>
              <a:defRPr/>
            </a:pPr>
            <a:r>
              <a:rPr kumimoji="0" lang="en-US" sz="1400" b="0" i="0" u="none" strike="noStrike" kern="0" cap="none" spc="0" normalizeH="0" baseline="0" noProof="0" dirty="0">
                <a:ln>
                  <a:noFill/>
                </a:ln>
                <a:solidFill>
                  <a:srgbClr val="00153C"/>
                </a:solidFill>
                <a:effectLst/>
                <a:uLnTx/>
                <a:uFillTx/>
                <a:latin typeface="Times New Roman"/>
                <a:ea typeface="Times New Roman"/>
                <a:cs typeface="Times New Roman"/>
                <a:sym typeface="Times New Roman"/>
              </a:rPr>
              <a:t>Digitization Best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a388cf9fd7_2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10</a:t>
            </a:fld>
            <a:endParaRPr/>
          </a:p>
        </p:txBody>
      </p:sp>
      <p:sp>
        <p:nvSpPr>
          <p:cNvPr id="357" name="Google Shape;357;g2a388cf9fd7_2_0"/>
          <p:cNvSpPr txBox="1">
            <a:spLocks noGrp="1"/>
          </p:cNvSpPr>
          <p:nvPr>
            <p:ph type="title" idx="4294967295"/>
          </p:nvPr>
        </p:nvSpPr>
        <p:spPr>
          <a:xfrm>
            <a:off x="2988475" y="229875"/>
            <a:ext cx="6117000" cy="646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Success Criteria White Paper</a:t>
            </a:r>
            <a:endParaRPr kumimoji="0" lang="en-US" sz="1400" b="0" i="0" u="none" strike="noStrike" kern="0" cap="none" spc="0" normalizeH="0" baseline="0" noProof="0" dirty="0">
              <a:ln>
                <a:noFill/>
              </a:ln>
              <a:solidFill>
                <a:srgbClr val="1C4587"/>
              </a:solidFill>
              <a:effectLst/>
              <a:uLnTx/>
              <a:uFillTx/>
              <a:latin typeface="Arial"/>
              <a:ea typeface="Arial"/>
              <a:cs typeface="Arial"/>
              <a:sym typeface="Arial"/>
            </a:endParaRPr>
          </a:p>
        </p:txBody>
      </p:sp>
      <p:sp>
        <p:nvSpPr>
          <p:cNvPr id="358" name="Google Shape;358;g2a388cf9fd7_2_0"/>
          <p:cNvSpPr txBox="1"/>
          <p:nvPr/>
        </p:nvSpPr>
        <p:spPr>
          <a:xfrm>
            <a:off x="0" y="1027125"/>
            <a:ext cx="9105600" cy="331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Merriweather"/>
              <a:ea typeface="Merriweather"/>
              <a:cs typeface="Merriweather"/>
              <a:sym typeface="Merriweather"/>
            </a:endParaRPr>
          </a:p>
          <a:p>
            <a:pPr marL="457200" lvl="0" indent="-323850" algn="l" rtl="0">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Assists agencies in digitizing permanent records and meeting federal records management requirements in laws, regulations, and NARA-issued policy.</a:t>
            </a:r>
            <a:endParaRPr sz="1500">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500">
              <a:latin typeface="Merriweather"/>
              <a:ea typeface="Merriweather"/>
              <a:cs typeface="Merriweather"/>
              <a:sym typeface="Merriweather"/>
            </a:endParaRPr>
          </a:p>
          <a:p>
            <a:pPr marL="457200" lvl="0" indent="-323850" algn="l" rtl="0">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If not properly managed, digitization can result in incomplete/insufficient digital record quality to serve all of the same business purposes as the originals.</a:t>
            </a:r>
            <a:endParaRPr sz="1500">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500">
              <a:latin typeface="Merriweather"/>
              <a:ea typeface="Merriweather"/>
              <a:cs typeface="Merriweather"/>
              <a:sym typeface="Merriweather"/>
            </a:endParaRPr>
          </a:p>
          <a:p>
            <a:pPr marL="457200" lvl="0" indent="-323850" algn="l" rtl="0">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Helps agencies  to adhere to the requirements in 36 CFR 1236 subpart E, and other recordkeeping requirements to help mitigate many of the risks inherent in digitization.</a:t>
            </a:r>
            <a:endParaRPr sz="1500">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500">
              <a:latin typeface="Merriweather"/>
              <a:ea typeface="Merriweather"/>
              <a:cs typeface="Merriweather"/>
              <a:sym typeface="Merriweather"/>
            </a:endParaRPr>
          </a:p>
          <a:p>
            <a:pPr marL="457200" lvl="0" indent="-323850" algn="l" rtl="0">
              <a:lnSpc>
                <a:spcPct val="115000"/>
              </a:lnSpc>
              <a:spcBef>
                <a:spcPts val="0"/>
              </a:spcBef>
              <a:spcAft>
                <a:spcPts val="0"/>
              </a:spcAft>
              <a:buSzPts val="1500"/>
              <a:buFont typeface="Merriweather"/>
              <a:buChar char="●"/>
            </a:pPr>
            <a:r>
              <a:rPr lang="en" sz="1500">
                <a:latin typeface="Merriweather"/>
                <a:ea typeface="Merriweather"/>
                <a:cs typeface="Merriweather"/>
                <a:sym typeface="Merriweather"/>
              </a:rPr>
              <a:t>Provides high-level success criteria for digitizing permanent records, which are organized around four key concepts: </a:t>
            </a:r>
            <a:r>
              <a:rPr lang="en" sz="1500" i="1">
                <a:latin typeface="Merriweather"/>
                <a:ea typeface="Merriweather"/>
                <a:cs typeface="Merriweather"/>
                <a:sym typeface="Merriweather"/>
              </a:rPr>
              <a:t>Policies</a:t>
            </a:r>
            <a:r>
              <a:rPr lang="en" sz="1500">
                <a:latin typeface="Merriweather"/>
                <a:ea typeface="Merriweather"/>
                <a:cs typeface="Merriweather"/>
                <a:sym typeface="Merriweather"/>
              </a:rPr>
              <a:t>, </a:t>
            </a:r>
            <a:r>
              <a:rPr lang="en" sz="1500" i="1">
                <a:latin typeface="Merriweather"/>
                <a:ea typeface="Merriweather"/>
                <a:cs typeface="Merriweather"/>
                <a:sym typeface="Merriweather"/>
              </a:rPr>
              <a:t>Access</a:t>
            </a:r>
            <a:r>
              <a:rPr lang="en" sz="1500">
                <a:latin typeface="Merriweather"/>
                <a:ea typeface="Merriweather"/>
                <a:cs typeface="Merriweather"/>
                <a:sym typeface="Merriweather"/>
              </a:rPr>
              <a:t>, </a:t>
            </a:r>
            <a:r>
              <a:rPr lang="en" sz="1500" i="1">
                <a:latin typeface="Merriweather"/>
                <a:ea typeface="Merriweather"/>
                <a:cs typeface="Merriweather"/>
                <a:sym typeface="Merriweather"/>
              </a:rPr>
              <a:t>Systems</a:t>
            </a:r>
            <a:r>
              <a:rPr lang="en" sz="1500">
                <a:latin typeface="Merriweather"/>
                <a:ea typeface="Merriweather"/>
                <a:cs typeface="Merriweather"/>
                <a:sym typeface="Merriweather"/>
              </a:rPr>
              <a:t>, and </a:t>
            </a:r>
            <a:r>
              <a:rPr lang="en" sz="1500" i="1">
                <a:latin typeface="Merriweather"/>
                <a:ea typeface="Merriweather"/>
                <a:cs typeface="Merriweather"/>
                <a:sym typeface="Merriweather"/>
              </a:rPr>
              <a:t>Disposition</a:t>
            </a:r>
            <a:r>
              <a:rPr lang="en" sz="1500">
                <a:latin typeface="Merriweather"/>
                <a:ea typeface="Merriweather"/>
                <a:cs typeface="Merriweather"/>
                <a:sym typeface="Merriweather"/>
              </a:rPr>
              <a:t>.</a:t>
            </a:r>
            <a:endParaRPr sz="15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a388cf9fd7_2_19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11</a:t>
            </a:fld>
            <a:endParaRPr/>
          </a:p>
        </p:txBody>
      </p:sp>
      <p:sp>
        <p:nvSpPr>
          <p:cNvPr id="364" name="Google Shape;364;g2a388cf9fd7_2_193"/>
          <p:cNvSpPr txBox="1">
            <a:spLocks noGrp="1"/>
          </p:cNvSpPr>
          <p:nvPr>
            <p:ph type="title" idx="4294967295"/>
          </p:nvPr>
        </p:nvSpPr>
        <p:spPr>
          <a:xfrm>
            <a:off x="2946600" y="218275"/>
            <a:ext cx="6159000" cy="56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Categories</a:t>
            </a:r>
          </a:p>
        </p:txBody>
      </p:sp>
      <p:pic>
        <p:nvPicPr>
          <p:cNvPr id="365" name="Google Shape;365;g2a388cf9fd7_2_193" descr="A puzzle of the Success Criteria - Policies, Systems, Access, and Disposition"/>
          <p:cNvPicPr preferRelativeResize="0"/>
          <p:nvPr/>
        </p:nvPicPr>
        <p:blipFill>
          <a:blip r:embed="rId3">
            <a:alphaModFix/>
          </a:blip>
          <a:stretch>
            <a:fillRect/>
          </a:stretch>
        </p:blipFill>
        <p:spPr>
          <a:xfrm>
            <a:off x="2774200" y="1084600"/>
            <a:ext cx="3626250" cy="339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a388cf9fd7_2_3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12</a:t>
            </a:fld>
            <a:endParaRPr/>
          </a:p>
        </p:txBody>
      </p:sp>
      <p:sp>
        <p:nvSpPr>
          <p:cNvPr id="371" name="Google Shape;371;g2a388cf9fd7_2_350"/>
          <p:cNvSpPr txBox="1"/>
          <p:nvPr/>
        </p:nvSpPr>
        <p:spPr>
          <a:xfrm>
            <a:off x="0" y="1027125"/>
            <a:ext cx="9144000" cy="3367800"/>
          </a:xfrm>
          <a:prstGeom prst="rect">
            <a:avLst/>
          </a:prstGeom>
          <a:noFill/>
          <a:ln>
            <a:noFill/>
          </a:ln>
        </p:spPr>
        <p:txBody>
          <a:bodyPr spcFirstLastPara="1" wrap="square" lIns="91425" tIns="91425" rIns="91425" bIns="91425" anchor="t" anchorCtr="0">
            <a:spAutoFit/>
          </a:bodyPr>
          <a:lstStyle/>
          <a:p>
            <a:pPr marL="0" lvl="0" indent="457200" algn="l" rtl="0">
              <a:lnSpc>
                <a:spcPct val="115000"/>
              </a:lnSpc>
              <a:spcBef>
                <a:spcPts val="0"/>
              </a:spcBef>
              <a:spcAft>
                <a:spcPts val="0"/>
              </a:spcAft>
              <a:buNone/>
            </a:pPr>
            <a:r>
              <a:rPr lang="en" sz="1900" b="1">
                <a:latin typeface="Merriweather"/>
                <a:ea typeface="Merriweather"/>
                <a:cs typeface="Merriweather"/>
                <a:sym typeface="Merriweather"/>
              </a:rPr>
              <a:t>Policies: </a:t>
            </a:r>
            <a:endParaRPr sz="1900" b="1">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300" i="1">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Roles and responsibilities</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Procedures for handling source records</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Digitizing source records</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Quality management</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Managing digital records</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Validating digitization processes</a:t>
            </a:r>
            <a:endParaRPr sz="1700">
              <a:latin typeface="Merriweather"/>
              <a:ea typeface="Merriweather"/>
              <a:cs typeface="Merriweather"/>
              <a:sym typeface="Merriweather"/>
            </a:endParaRPr>
          </a:p>
          <a:p>
            <a:pPr marL="914400" lvl="0" indent="-336550" algn="l" rtl="0">
              <a:lnSpc>
                <a:spcPct val="150000"/>
              </a:lnSpc>
              <a:spcBef>
                <a:spcPts val="0"/>
              </a:spcBef>
              <a:spcAft>
                <a:spcPts val="0"/>
              </a:spcAft>
              <a:buSzPts val="1700"/>
              <a:buFont typeface="Merriweather"/>
              <a:buChar char="●"/>
            </a:pPr>
            <a:r>
              <a:rPr lang="en" sz="1700">
                <a:latin typeface="Merriweather"/>
                <a:ea typeface="Merriweather"/>
                <a:cs typeface="Merriweather"/>
                <a:sym typeface="Merriweather"/>
              </a:rPr>
              <a:t>Disposition</a:t>
            </a:r>
            <a:endParaRPr/>
          </a:p>
        </p:txBody>
      </p:sp>
      <p:sp>
        <p:nvSpPr>
          <p:cNvPr id="372" name="Google Shape;372;g2a388cf9fd7_2_350"/>
          <p:cNvSpPr txBox="1">
            <a:spLocks noGrp="1"/>
          </p:cNvSpPr>
          <p:nvPr>
            <p:ph type="title" idx="4294967295"/>
          </p:nvPr>
        </p:nvSpPr>
        <p:spPr>
          <a:xfrm>
            <a:off x="2759825" y="247000"/>
            <a:ext cx="5517000" cy="574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What Success Looks Like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lt2"/>
              </a:solidFill>
              <a:effectLst/>
              <a:uLnTx/>
              <a:uFillTx/>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a61cc24b6c_1_2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13</a:t>
            </a:fld>
            <a:endParaRPr/>
          </a:p>
        </p:txBody>
      </p:sp>
      <p:sp>
        <p:nvSpPr>
          <p:cNvPr id="378" name="Google Shape;378;g2a61cc24b6c_1_279"/>
          <p:cNvSpPr txBox="1"/>
          <p:nvPr/>
        </p:nvSpPr>
        <p:spPr>
          <a:xfrm>
            <a:off x="78000" y="1027200"/>
            <a:ext cx="8988000" cy="3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Merriweather"/>
                <a:ea typeface="Merriweather"/>
                <a:cs typeface="Merriweather"/>
                <a:sym typeface="Merriweather"/>
              </a:rPr>
              <a:t>Systems</a:t>
            </a:r>
            <a:r>
              <a:rPr lang="en" sz="1900">
                <a:latin typeface="Merriweather"/>
                <a:ea typeface="Merriweather"/>
                <a:cs typeface="Merriweather"/>
                <a:sym typeface="Merriweather"/>
              </a:rPr>
              <a:t>:</a:t>
            </a:r>
            <a:endParaRPr sz="1900">
              <a:latin typeface="Merriweather"/>
              <a:ea typeface="Merriweather"/>
              <a:cs typeface="Merriweather"/>
              <a:sym typeface="Merriweather"/>
            </a:endParaRPr>
          </a:p>
          <a:p>
            <a:pPr marL="0" lvl="0" indent="0" algn="l" rtl="0">
              <a:spcBef>
                <a:spcPts val="0"/>
              </a:spcBef>
              <a:spcAft>
                <a:spcPts val="0"/>
              </a:spcAft>
              <a:buNone/>
            </a:pPr>
            <a:endParaRPr sz="1700">
              <a:latin typeface="Merriweather"/>
              <a:ea typeface="Merriweather"/>
              <a:cs typeface="Merriweather"/>
              <a:sym typeface="Merriweather"/>
            </a:endParaRPr>
          </a:p>
          <a:p>
            <a:pPr marL="0" lvl="0" indent="0" algn="l" rtl="0">
              <a:spcBef>
                <a:spcPts val="0"/>
              </a:spcBef>
              <a:spcAft>
                <a:spcPts val="0"/>
              </a:spcAft>
              <a:buNone/>
            </a:pPr>
            <a:r>
              <a:rPr lang="en" sz="1700">
                <a:latin typeface="Merriweather"/>
                <a:ea typeface="Merriweather"/>
                <a:cs typeface="Merriweather"/>
                <a:sym typeface="Merriweather"/>
              </a:rPr>
              <a:t>Agencies must have systems in place capable of digitizing, managing, accessing, preserving, and transferring permanent records in acceptable digital formats with required metadata. </a:t>
            </a:r>
            <a:endParaRPr sz="1700">
              <a:latin typeface="Merriweather"/>
              <a:ea typeface="Merriweather"/>
              <a:cs typeface="Merriweather"/>
              <a:sym typeface="Merriweather"/>
            </a:endParaRPr>
          </a:p>
          <a:p>
            <a:pPr marL="0" lvl="0" indent="0" algn="l" rtl="0">
              <a:spcBef>
                <a:spcPts val="0"/>
              </a:spcBef>
              <a:spcAft>
                <a:spcPts val="0"/>
              </a:spcAft>
              <a:buNone/>
            </a:pPr>
            <a:endParaRPr sz="1700">
              <a:latin typeface="Merriweather"/>
              <a:ea typeface="Merriweather"/>
              <a:cs typeface="Merriweather"/>
              <a:sym typeface="Merriweather"/>
            </a:endParaRPr>
          </a:p>
          <a:p>
            <a:pPr marL="457200" lvl="0" indent="-336550" algn="l" rtl="0">
              <a:spcBef>
                <a:spcPts val="0"/>
              </a:spcBef>
              <a:spcAft>
                <a:spcPts val="0"/>
              </a:spcAft>
              <a:buSzPts val="1700"/>
              <a:buFont typeface="Merriweather"/>
              <a:buChar char="●"/>
            </a:pPr>
            <a:r>
              <a:rPr lang="en" sz="1700">
                <a:latin typeface="Merriweather"/>
                <a:ea typeface="Merriweather"/>
                <a:cs typeface="Merriweather"/>
                <a:sym typeface="Merriweather"/>
              </a:rPr>
              <a:t>Systems for managing source records </a:t>
            </a:r>
            <a:endParaRPr sz="1700">
              <a:latin typeface="Merriweather"/>
              <a:ea typeface="Merriweather"/>
              <a:cs typeface="Merriweather"/>
              <a:sym typeface="Merriweather"/>
            </a:endParaRPr>
          </a:p>
          <a:p>
            <a:pPr marL="0" lvl="0" indent="0" algn="l" rtl="0">
              <a:spcBef>
                <a:spcPts val="0"/>
              </a:spcBef>
              <a:spcAft>
                <a:spcPts val="0"/>
              </a:spcAft>
              <a:buNone/>
            </a:pPr>
            <a:endParaRPr sz="1700">
              <a:latin typeface="Merriweather"/>
              <a:ea typeface="Merriweather"/>
              <a:cs typeface="Merriweather"/>
              <a:sym typeface="Merriweather"/>
            </a:endParaRPr>
          </a:p>
          <a:p>
            <a:pPr marL="457200" lvl="0" indent="-336550" algn="l" rtl="0">
              <a:spcBef>
                <a:spcPts val="0"/>
              </a:spcBef>
              <a:spcAft>
                <a:spcPts val="0"/>
              </a:spcAft>
              <a:buSzPts val="1700"/>
              <a:buFont typeface="Merriweather"/>
              <a:buChar char="●"/>
            </a:pPr>
            <a:r>
              <a:rPr lang="en" sz="1700">
                <a:latin typeface="Merriweather"/>
                <a:ea typeface="Merriweather"/>
                <a:cs typeface="Merriweather"/>
                <a:sym typeface="Merriweather"/>
              </a:rPr>
              <a:t>Systems for creating digitized records</a:t>
            </a:r>
            <a:endParaRPr sz="1700">
              <a:latin typeface="Merriweather"/>
              <a:ea typeface="Merriweather"/>
              <a:cs typeface="Merriweather"/>
              <a:sym typeface="Merriweather"/>
            </a:endParaRPr>
          </a:p>
          <a:p>
            <a:pPr marL="0" lvl="0" indent="0" algn="l" rtl="0">
              <a:spcBef>
                <a:spcPts val="0"/>
              </a:spcBef>
              <a:spcAft>
                <a:spcPts val="0"/>
              </a:spcAft>
              <a:buNone/>
            </a:pPr>
            <a:endParaRPr sz="1700">
              <a:latin typeface="Merriweather"/>
              <a:ea typeface="Merriweather"/>
              <a:cs typeface="Merriweather"/>
              <a:sym typeface="Merriweather"/>
            </a:endParaRPr>
          </a:p>
          <a:p>
            <a:pPr marL="457200" lvl="0" indent="-336550" algn="l" rtl="0">
              <a:spcBef>
                <a:spcPts val="0"/>
              </a:spcBef>
              <a:spcAft>
                <a:spcPts val="0"/>
              </a:spcAft>
              <a:buSzPts val="1700"/>
              <a:buFont typeface="Merriweather"/>
              <a:buChar char="●"/>
            </a:pPr>
            <a:r>
              <a:rPr lang="en" sz="1700">
                <a:latin typeface="Merriweather"/>
                <a:ea typeface="Merriweather"/>
                <a:cs typeface="Merriweather"/>
                <a:sym typeface="Merriweather"/>
              </a:rPr>
              <a:t>Systems for managing digitized records</a:t>
            </a:r>
            <a:endParaRPr sz="1700">
              <a:latin typeface="Merriweather"/>
              <a:ea typeface="Merriweather"/>
              <a:cs typeface="Merriweather"/>
              <a:sym typeface="Merriweather"/>
            </a:endParaRPr>
          </a:p>
          <a:p>
            <a:pPr marL="0" lvl="0" indent="0" algn="l" rtl="0">
              <a:spcBef>
                <a:spcPts val="0"/>
              </a:spcBef>
              <a:spcAft>
                <a:spcPts val="0"/>
              </a:spcAft>
              <a:buNone/>
            </a:pPr>
            <a:endParaRPr sz="1800">
              <a:solidFill>
                <a:schemeClr val="lt2"/>
              </a:solidFill>
              <a:latin typeface="Calibri"/>
              <a:ea typeface="Calibri"/>
              <a:cs typeface="Calibri"/>
              <a:sym typeface="Calibri"/>
            </a:endParaRPr>
          </a:p>
        </p:txBody>
      </p:sp>
      <p:sp>
        <p:nvSpPr>
          <p:cNvPr id="379" name="Google Shape;379;g2a61cc24b6c_1_279"/>
          <p:cNvSpPr txBox="1">
            <a:spLocks noGrp="1"/>
          </p:cNvSpPr>
          <p:nvPr>
            <p:ph type="title" idx="4294967295"/>
          </p:nvPr>
        </p:nvSpPr>
        <p:spPr>
          <a:xfrm>
            <a:off x="2759825" y="247000"/>
            <a:ext cx="5517000" cy="574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What Success Looks Like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lt2"/>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a61cc24b6c_1_28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14</a:t>
            </a:fld>
            <a:endParaRPr/>
          </a:p>
        </p:txBody>
      </p:sp>
      <p:sp>
        <p:nvSpPr>
          <p:cNvPr id="385" name="Google Shape;385;g2a61cc24b6c_1_283"/>
          <p:cNvSpPr txBox="1"/>
          <p:nvPr/>
        </p:nvSpPr>
        <p:spPr>
          <a:xfrm>
            <a:off x="0" y="1027125"/>
            <a:ext cx="9144000" cy="338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latin typeface="Merriweather"/>
                <a:ea typeface="Merriweather"/>
                <a:cs typeface="Merriweather"/>
                <a:sym typeface="Merriweather"/>
              </a:rPr>
              <a:t>Access</a:t>
            </a:r>
            <a:endParaRPr sz="1700" b="1">
              <a:latin typeface="Merriweather"/>
              <a:ea typeface="Merriweather"/>
              <a:cs typeface="Merriweather"/>
              <a:sym typeface="Merriweather"/>
            </a:endParaRPr>
          </a:p>
          <a:p>
            <a:pPr marL="0" lvl="0" indent="0" algn="l" rtl="0">
              <a:lnSpc>
                <a:spcPct val="115000"/>
              </a:lnSpc>
              <a:spcBef>
                <a:spcPts val="0"/>
              </a:spcBef>
              <a:spcAft>
                <a:spcPts val="0"/>
              </a:spcAft>
              <a:buNone/>
            </a:pPr>
            <a:endParaRPr>
              <a:latin typeface="Merriweather"/>
              <a:ea typeface="Merriweather"/>
              <a:cs typeface="Merriweather"/>
              <a:sym typeface="Merriweather"/>
            </a:endParaRPr>
          </a:p>
          <a:p>
            <a:pPr marL="9144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Records must remain usable and retrievable. </a:t>
            </a:r>
            <a:endParaRPr>
              <a:latin typeface="Merriweather"/>
              <a:ea typeface="Merriweather"/>
              <a:cs typeface="Merriweather"/>
              <a:sym typeface="Merriweather"/>
            </a:endParaRPr>
          </a:p>
          <a:p>
            <a:pPr marL="9144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Access is dependent on agencies establishing and maintaining intellectual and physical control of records throughout their lifecycle to support an agency’s ability to carry out its business functions. </a:t>
            </a:r>
            <a:endParaRPr>
              <a:latin typeface="Merriweather"/>
              <a:ea typeface="Merriweather"/>
              <a:cs typeface="Merriweather"/>
              <a:sym typeface="Merriweather"/>
            </a:endParaRPr>
          </a:p>
          <a:p>
            <a:pPr marL="9144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Your agency can provide access to meet internal agency needs and accommodate responses to requests for information. </a:t>
            </a:r>
            <a:endParaRPr>
              <a:latin typeface="Merriweather"/>
              <a:ea typeface="Merriweather"/>
              <a:cs typeface="Merriweather"/>
              <a:sym typeface="Merriweather"/>
            </a:endParaRPr>
          </a:p>
          <a:p>
            <a:pPr marL="457200" lvl="0" indent="-317500" algn="l" rtl="0">
              <a:lnSpc>
                <a:spcPct val="115000"/>
              </a:lnSpc>
              <a:spcBef>
                <a:spcPts val="0"/>
              </a:spcBef>
              <a:spcAft>
                <a:spcPts val="0"/>
              </a:spcAft>
              <a:buSzPts val="1400"/>
              <a:buFont typeface="Merriweather"/>
              <a:buChar char="●"/>
            </a:pPr>
            <a:r>
              <a:rPr lang="en">
                <a:latin typeface="Merriweather"/>
                <a:ea typeface="Merriweather"/>
                <a:cs typeface="Merriweather"/>
                <a:sym typeface="Merriweather"/>
              </a:rPr>
              <a:t>Access for source records</a:t>
            </a:r>
            <a:endParaRPr>
              <a:latin typeface="Merriweather"/>
              <a:ea typeface="Merriweather"/>
              <a:cs typeface="Merriweather"/>
              <a:sym typeface="Merriweather"/>
            </a:endParaRPr>
          </a:p>
          <a:p>
            <a:pPr marL="0" lvl="0" indent="0" algn="l" rtl="0">
              <a:lnSpc>
                <a:spcPct val="115000"/>
              </a:lnSpc>
              <a:spcBef>
                <a:spcPts val="0"/>
              </a:spcBef>
              <a:spcAft>
                <a:spcPts val="0"/>
              </a:spcAft>
              <a:buNone/>
            </a:pPr>
            <a:endParaRPr>
              <a:latin typeface="Merriweather"/>
              <a:ea typeface="Merriweather"/>
              <a:cs typeface="Merriweather"/>
              <a:sym typeface="Merriweather"/>
            </a:endParaRPr>
          </a:p>
          <a:p>
            <a:pPr marL="457200" lvl="0" indent="-317500" algn="l" rtl="0">
              <a:lnSpc>
                <a:spcPct val="115000"/>
              </a:lnSpc>
              <a:spcBef>
                <a:spcPts val="0"/>
              </a:spcBef>
              <a:spcAft>
                <a:spcPts val="0"/>
              </a:spcAft>
              <a:buSzPts val="1400"/>
              <a:buFont typeface="Merriweather"/>
              <a:buChar char="●"/>
            </a:pPr>
            <a:r>
              <a:rPr lang="en">
                <a:latin typeface="Merriweather"/>
                <a:ea typeface="Merriweather"/>
                <a:cs typeface="Merriweather"/>
                <a:sym typeface="Merriweather"/>
              </a:rPr>
              <a:t>Access for digitized records</a:t>
            </a:r>
            <a:endParaRPr>
              <a:latin typeface="Merriweather"/>
              <a:ea typeface="Merriweather"/>
              <a:cs typeface="Merriweather"/>
              <a:sym typeface="Merriweather"/>
            </a:endParaRPr>
          </a:p>
        </p:txBody>
      </p:sp>
      <p:sp>
        <p:nvSpPr>
          <p:cNvPr id="386" name="Google Shape;386;g2a61cc24b6c_1_283"/>
          <p:cNvSpPr txBox="1">
            <a:spLocks noGrp="1"/>
          </p:cNvSpPr>
          <p:nvPr>
            <p:ph type="title" idx="4294967295"/>
          </p:nvPr>
        </p:nvSpPr>
        <p:spPr>
          <a:xfrm>
            <a:off x="2759825" y="247000"/>
            <a:ext cx="5517000" cy="574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What Success Looks Like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lt2"/>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a61cc24b6c_1_28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15</a:t>
            </a:fld>
            <a:endParaRPr/>
          </a:p>
        </p:txBody>
      </p:sp>
      <p:sp>
        <p:nvSpPr>
          <p:cNvPr id="392" name="Google Shape;392;g2a61cc24b6c_1_287"/>
          <p:cNvSpPr txBox="1">
            <a:spLocks noGrp="1"/>
          </p:cNvSpPr>
          <p:nvPr>
            <p:ph type="title" idx="4294967295"/>
          </p:nvPr>
        </p:nvSpPr>
        <p:spPr>
          <a:xfrm>
            <a:off x="2759825" y="247000"/>
            <a:ext cx="5517000" cy="574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What Success Looks Like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chemeClr val="lt2"/>
              </a:solidFill>
              <a:effectLst/>
              <a:uLnTx/>
              <a:uFillTx/>
              <a:latin typeface="Calibri"/>
              <a:ea typeface="Calibri"/>
              <a:cs typeface="Calibri"/>
              <a:sym typeface="Calibri"/>
            </a:endParaRPr>
          </a:p>
        </p:txBody>
      </p:sp>
      <p:sp>
        <p:nvSpPr>
          <p:cNvPr id="393" name="Google Shape;393;g2a61cc24b6c_1_287"/>
          <p:cNvSpPr txBox="1"/>
          <p:nvPr/>
        </p:nvSpPr>
        <p:spPr>
          <a:xfrm>
            <a:off x="131425" y="1160100"/>
            <a:ext cx="8562300" cy="198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latin typeface="Merriweather"/>
                <a:ea typeface="Merriweather"/>
                <a:cs typeface="Merriweather"/>
                <a:sym typeface="Merriweather"/>
              </a:rPr>
              <a:t>Disposition</a:t>
            </a:r>
            <a:endParaRPr sz="1900" b="1">
              <a:latin typeface="Merriweather"/>
              <a:ea typeface="Merriweather"/>
              <a:cs typeface="Merriweather"/>
              <a:sym typeface="Merriweather"/>
            </a:endParaRPr>
          </a:p>
          <a:p>
            <a:pPr marL="0" lvl="0" indent="0" algn="l" rtl="0">
              <a:lnSpc>
                <a:spcPct val="115000"/>
              </a:lnSpc>
              <a:spcBef>
                <a:spcPts val="0"/>
              </a:spcBef>
              <a:spcAft>
                <a:spcPts val="0"/>
              </a:spcAft>
              <a:buNone/>
            </a:pPr>
            <a:endParaRPr sz="1300" i="1">
              <a:latin typeface="Merriweather"/>
              <a:ea typeface="Merriweather"/>
              <a:cs typeface="Merriweather"/>
              <a:sym typeface="Merriweather"/>
            </a:endParaRPr>
          </a:p>
          <a:p>
            <a:pPr marL="0" lvl="0" indent="0" algn="l" rtl="0">
              <a:lnSpc>
                <a:spcPct val="115000"/>
              </a:lnSpc>
              <a:spcBef>
                <a:spcPts val="0"/>
              </a:spcBef>
              <a:spcAft>
                <a:spcPts val="0"/>
              </a:spcAft>
              <a:buNone/>
            </a:pPr>
            <a:endParaRPr sz="1800">
              <a:latin typeface="Merriweather"/>
              <a:ea typeface="Merriweather"/>
              <a:cs typeface="Merriweather"/>
              <a:sym typeface="Merriweather"/>
            </a:endParaRPr>
          </a:p>
          <a:p>
            <a:pPr marL="457200" lvl="0" indent="-342900" algn="l" rtl="0">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Paper and analog source records</a:t>
            </a:r>
            <a:endParaRPr sz="1800">
              <a:latin typeface="Merriweather"/>
              <a:ea typeface="Merriweather"/>
              <a:cs typeface="Merriweather"/>
              <a:sym typeface="Merriweather"/>
            </a:endParaRPr>
          </a:p>
          <a:p>
            <a:pPr marL="0" lvl="0" indent="0" algn="l" rtl="0">
              <a:lnSpc>
                <a:spcPct val="115000"/>
              </a:lnSpc>
              <a:spcBef>
                <a:spcPts val="0"/>
              </a:spcBef>
              <a:spcAft>
                <a:spcPts val="0"/>
              </a:spcAft>
              <a:buNone/>
            </a:pPr>
            <a:endParaRPr sz="1800">
              <a:latin typeface="Merriweather"/>
              <a:ea typeface="Merriweather"/>
              <a:cs typeface="Merriweather"/>
              <a:sym typeface="Merriweather"/>
            </a:endParaRPr>
          </a:p>
          <a:p>
            <a:pPr marL="457200" lvl="0" indent="-342900" algn="l" rtl="0">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Digital records</a:t>
            </a:r>
            <a:endParaRPr sz="1800">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a388cf9fd7_0_30"/>
          <p:cNvSpPr txBox="1">
            <a:spLocks noGrp="1"/>
          </p:cNvSpPr>
          <p:nvPr>
            <p:ph type="title" idx="4294967295"/>
          </p:nvPr>
        </p:nvSpPr>
        <p:spPr>
          <a:xfrm>
            <a:off x="2450450" y="0"/>
            <a:ext cx="66936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9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Non-Compliant Digitized Records</a:t>
            </a:r>
            <a:endParaRPr kumimoji="0" lang="en-US" sz="29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endParaRPr>
          </a:p>
        </p:txBody>
      </p:sp>
      <p:sp>
        <p:nvSpPr>
          <p:cNvPr id="400" name="Google Shape;400;g2a388cf9fd7_0_30"/>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16</a:t>
            </a:fld>
            <a:endParaRPr/>
          </a:p>
        </p:txBody>
      </p:sp>
      <p:sp>
        <p:nvSpPr>
          <p:cNvPr id="402" name="Google Shape;402;g2a388cf9fd7_0_30"/>
          <p:cNvSpPr txBox="1"/>
          <p:nvPr/>
        </p:nvSpPr>
        <p:spPr>
          <a:xfrm>
            <a:off x="145800" y="1347625"/>
            <a:ext cx="8852400" cy="36327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Non-compliant digitized records do not meet the standards in the regulations</a:t>
            </a:r>
            <a:endParaRPr sz="1500" dirty="0">
              <a:solidFill>
                <a:srgbClr val="000000"/>
              </a:solidFill>
              <a:latin typeface="Merriweather"/>
              <a:ea typeface="Merriweather"/>
              <a:cs typeface="Merriweather"/>
              <a:sym typeface="Merriweather"/>
            </a:endParaRPr>
          </a:p>
          <a:p>
            <a:pPr marL="457200" lvl="0" indent="0" algn="l" rtl="0">
              <a:spcBef>
                <a:spcPts val="0"/>
              </a:spcBef>
              <a:spcAft>
                <a:spcPts val="0"/>
              </a:spcAft>
              <a:buNone/>
            </a:pPr>
            <a:endParaRPr sz="1500" dirty="0">
              <a:solidFill>
                <a:srgbClr val="000000"/>
              </a:solidFill>
              <a:latin typeface="Merriweather"/>
              <a:ea typeface="Merriweather"/>
              <a:cs typeface="Merriweather"/>
              <a:sym typeface="Merriweather"/>
            </a:endParaRPr>
          </a:p>
          <a:p>
            <a:pPr marL="457200" lvl="0"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Options:</a:t>
            </a:r>
            <a:endParaRPr sz="1500" dirty="0">
              <a:solidFill>
                <a:srgbClr val="000000"/>
              </a:solidFill>
              <a:latin typeface="Merriweather"/>
              <a:ea typeface="Merriweather"/>
              <a:cs typeface="Merriweather"/>
              <a:sym typeface="Merriweather"/>
            </a:endParaRPr>
          </a:p>
          <a:p>
            <a:pPr marL="914400" lvl="1"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Submit a new records schedule</a:t>
            </a:r>
            <a:endParaRPr sz="1500" dirty="0">
              <a:solidFill>
                <a:srgbClr val="000000"/>
              </a:solidFill>
              <a:latin typeface="Merriweather"/>
              <a:ea typeface="Merriweather"/>
              <a:cs typeface="Merriweather"/>
              <a:sym typeface="Merriweather"/>
            </a:endParaRPr>
          </a:p>
          <a:p>
            <a:pPr marL="914400" lvl="1"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Re-digitize and validate the source records according to the standards</a:t>
            </a:r>
            <a:endParaRPr sz="1500" dirty="0">
              <a:solidFill>
                <a:srgbClr val="000000"/>
              </a:solidFill>
              <a:latin typeface="Merriweather"/>
              <a:ea typeface="Merriweather"/>
              <a:cs typeface="Merriweather"/>
              <a:sym typeface="Merriweather"/>
            </a:endParaRPr>
          </a:p>
          <a:p>
            <a:pPr marL="914400" lvl="1"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Transfer the born-digital records</a:t>
            </a:r>
            <a:endParaRPr sz="1500" dirty="0">
              <a:solidFill>
                <a:srgbClr val="000000"/>
              </a:solidFill>
              <a:latin typeface="Merriweather"/>
              <a:ea typeface="Merriweather"/>
              <a:cs typeface="Merriweather"/>
              <a:sym typeface="Merriweather"/>
            </a:endParaRPr>
          </a:p>
          <a:p>
            <a:pPr marL="914400" lvl="1"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Send the source records to NARA before June 30, 2024</a:t>
            </a:r>
            <a:endParaRPr sz="1500" dirty="0">
              <a:solidFill>
                <a:srgbClr val="000000"/>
              </a:solidFill>
              <a:latin typeface="Merriweather"/>
              <a:ea typeface="Merriweather"/>
              <a:cs typeface="Merriweather"/>
              <a:sym typeface="Merriweather"/>
            </a:endParaRPr>
          </a:p>
          <a:p>
            <a:pPr marL="914400" lvl="0" indent="0" algn="l" rtl="0">
              <a:spcBef>
                <a:spcPts val="0"/>
              </a:spcBef>
              <a:spcAft>
                <a:spcPts val="0"/>
              </a:spcAft>
              <a:buNone/>
            </a:pPr>
            <a:endParaRPr sz="1500" dirty="0">
              <a:solidFill>
                <a:srgbClr val="000000"/>
              </a:solidFill>
              <a:latin typeface="Merriweather"/>
              <a:ea typeface="Merriweather"/>
              <a:cs typeface="Merriweather"/>
              <a:sym typeface="Merriweather"/>
            </a:endParaRPr>
          </a:p>
          <a:p>
            <a:pPr marL="457200" lvl="0" indent="-323850" algn="l" rtl="0">
              <a:spcBef>
                <a:spcPts val="0"/>
              </a:spcBef>
              <a:spcAft>
                <a:spcPts val="0"/>
              </a:spcAft>
              <a:buClr>
                <a:srgbClr val="000000"/>
              </a:buClr>
              <a:buSzPts val="1500"/>
              <a:buFont typeface="Merriweather"/>
              <a:buChar char="●"/>
            </a:pPr>
            <a:r>
              <a:rPr lang="en" sz="1500" dirty="0">
                <a:solidFill>
                  <a:srgbClr val="000000"/>
                </a:solidFill>
                <a:latin typeface="Merriweather"/>
                <a:ea typeface="Merriweather"/>
                <a:cs typeface="Merriweather"/>
                <a:sym typeface="Merriweather"/>
              </a:rPr>
              <a:t> Media-neutral records schedules</a:t>
            </a:r>
            <a:endParaRPr sz="1500" dirty="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sz="1500" dirty="0">
              <a:solidFill>
                <a:srgbClr val="000000"/>
              </a:solidFill>
              <a:latin typeface="Merriweather"/>
              <a:ea typeface="Merriweather"/>
              <a:cs typeface="Merriweather"/>
              <a:sym typeface="Merriweather"/>
            </a:endParaRPr>
          </a:p>
          <a:p>
            <a:pPr marL="457200" lvl="0" indent="-323850" algn="l" rtl="0">
              <a:spcBef>
                <a:spcPts val="0"/>
              </a:spcBef>
              <a:spcAft>
                <a:spcPts val="0"/>
              </a:spcAft>
              <a:buClr>
                <a:srgbClr val="000000"/>
              </a:buClr>
              <a:buSzPts val="1500"/>
              <a:buFont typeface="Merriweather"/>
              <a:buChar char="●"/>
            </a:pPr>
            <a:r>
              <a:rPr lang="en" sz="1500" u="sng" dirty="0">
                <a:solidFill>
                  <a:srgbClr val="0097A7"/>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Frequently Asked Questions (FAQ) about Non-Compliant Permanent Digitized Records</a:t>
            </a:r>
            <a:endParaRPr sz="1500" dirty="0">
              <a:latin typeface="Merriweather"/>
              <a:ea typeface="Merriweather"/>
              <a:cs typeface="Merriweather"/>
              <a:sym typeface="Merriweather"/>
            </a:endParaRPr>
          </a:p>
          <a:p>
            <a:pPr marL="457200" lvl="0" indent="0" algn="l" rtl="0">
              <a:spcBef>
                <a:spcPts val="0"/>
              </a:spcBef>
              <a:spcAft>
                <a:spcPts val="0"/>
              </a:spcAft>
              <a:buNone/>
            </a:pPr>
            <a:endParaRPr sz="1500" dirty="0">
              <a:latin typeface="Merriweather"/>
              <a:ea typeface="Merriweather"/>
              <a:cs typeface="Merriweather"/>
              <a:sym typeface="Merriweather"/>
            </a:endParaRPr>
          </a:p>
          <a:p>
            <a:pPr marL="457200" lvl="0" indent="-323850" algn="l" rtl="0">
              <a:spcBef>
                <a:spcPts val="0"/>
              </a:spcBef>
              <a:spcAft>
                <a:spcPts val="0"/>
              </a:spcAft>
              <a:buClr>
                <a:srgbClr val="000000"/>
              </a:buClr>
              <a:buSzPts val="1500"/>
              <a:buFont typeface="Merriweather"/>
              <a:buChar char="●"/>
            </a:pPr>
            <a:r>
              <a:rPr lang="en" sz="1500" u="sng" dirty="0">
                <a:solidFill>
                  <a:schemeClr val="accent5">
                    <a:lumMod val="50000"/>
                  </a:schemeClr>
                </a:solid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Webinar on Non-Compliant Digitized Records FAQ</a:t>
            </a:r>
            <a:r>
              <a:rPr lang="en" sz="1500" dirty="0">
                <a:solidFill>
                  <a:schemeClr val="accent5">
                    <a:lumMod val="50000"/>
                  </a:schemeClr>
                </a:solidFill>
                <a:latin typeface="Merriweather"/>
                <a:ea typeface="Merriweather"/>
                <a:cs typeface="Merriweather"/>
                <a:sym typeface="Merriweather"/>
              </a:rPr>
              <a:t>-January </a:t>
            </a:r>
            <a:r>
              <a:rPr lang="en" sz="1500" dirty="0">
                <a:latin typeface="Merriweather"/>
                <a:ea typeface="Merriweather"/>
                <a:cs typeface="Merriweather"/>
                <a:sym typeface="Merriweather"/>
              </a:rPr>
              <a:t>10, 2024</a:t>
            </a:r>
            <a:endParaRPr sz="1500" dirty="0">
              <a:latin typeface="Merriweather"/>
              <a:ea typeface="Merriweather"/>
              <a:cs typeface="Merriweather"/>
              <a:sym typeface="Merriweather"/>
            </a:endParaRPr>
          </a:p>
          <a:p>
            <a:pPr marL="457200" lvl="0" indent="0" algn="l" rtl="0">
              <a:spcBef>
                <a:spcPts val="0"/>
              </a:spcBef>
              <a:spcAft>
                <a:spcPts val="0"/>
              </a:spcAft>
              <a:buNone/>
            </a:pPr>
            <a:endParaRPr sz="1500" dirty="0">
              <a:latin typeface="Merriweather"/>
              <a:ea typeface="Merriweather"/>
              <a:cs typeface="Merriweather"/>
              <a:sym typeface="Merriweather"/>
            </a:endParaRPr>
          </a:p>
          <a:p>
            <a:pPr marL="1371600" lvl="0" indent="0" algn="l" rtl="0">
              <a:spcBef>
                <a:spcPts val="0"/>
              </a:spcBef>
              <a:spcAft>
                <a:spcPts val="0"/>
              </a:spcAft>
              <a:buNone/>
            </a:pPr>
            <a:endParaRPr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a388cf9fd7_0_16"/>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Agency/NARA Responsibilities</a:t>
            </a:r>
            <a:endPar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endParaRPr>
          </a:p>
        </p:txBody>
      </p:sp>
      <p:sp>
        <p:nvSpPr>
          <p:cNvPr id="409" name="Google Shape;409;g2a388cf9fd7_0_16"/>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17</a:t>
            </a:fld>
            <a:endParaRPr/>
          </a:p>
        </p:txBody>
      </p:sp>
      <p:sp>
        <p:nvSpPr>
          <p:cNvPr id="411" name="Google Shape;411;g2a388cf9fd7_0_16"/>
          <p:cNvSpPr txBox="1"/>
          <p:nvPr/>
        </p:nvSpPr>
        <p:spPr>
          <a:xfrm>
            <a:off x="159750" y="1037100"/>
            <a:ext cx="8512200" cy="304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00000"/>
              </a:solidFill>
            </a:endParaRPr>
          </a:p>
          <a:p>
            <a:pPr marL="457200" lvl="0" indent="-323850" algn="l" rtl="0">
              <a:spcBef>
                <a:spcPts val="0"/>
              </a:spcBef>
              <a:spcAft>
                <a:spcPts val="0"/>
              </a:spcAft>
              <a:buClr>
                <a:srgbClr val="000000"/>
              </a:buClr>
              <a:buSzPts val="1500"/>
              <a:buFont typeface="Merriweather"/>
              <a:buChar char="●"/>
            </a:pPr>
            <a:r>
              <a:rPr lang="en" sz="1500" b="1">
                <a:solidFill>
                  <a:srgbClr val="000000"/>
                </a:solidFill>
                <a:latin typeface="Merriweather"/>
                <a:ea typeface="Merriweather"/>
                <a:cs typeface="Merriweather"/>
                <a:sym typeface="Merriweather"/>
              </a:rPr>
              <a:t>Validation </a:t>
            </a:r>
            <a:r>
              <a:rPr lang="en" sz="1500">
                <a:solidFill>
                  <a:srgbClr val="000000"/>
                </a:solidFill>
                <a:latin typeface="Merriweather"/>
                <a:ea typeface="Merriweather"/>
                <a:cs typeface="Merriweather"/>
                <a:sym typeface="Merriweather"/>
              </a:rPr>
              <a:t>(</a:t>
            </a:r>
            <a:r>
              <a:rPr lang="en" sz="1500" u="sng">
                <a:solidFill>
                  <a:srgbClr val="0097A7"/>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 1236.56 Validating digitized records</a:t>
            </a:r>
            <a:r>
              <a:rPr lang="en" sz="1500">
                <a:solidFill>
                  <a:srgbClr val="000000"/>
                </a:solidFill>
                <a:latin typeface="Merriweather"/>
                <a:ea typeface="Merriweather"/>
                <a:cs typeface="Merriweather"/>
                <a:sym typeface="Merriweather"/>
              </a:rPr>
              <a:t>)</a:t>
            </a:r>
            <a:endParaRPr sz="1500">
              <a:solidFill>
                <a:srgbClr val="000000"/>
              </a:solidFill>
              <a:latin typeface="Merriweather"/>
              <a:ea typeface="Merriweather"/>
              <a:cs typeface="Merriweather"/>
              <a:sym typeface="Merriweather"/>
            </a:endParaRPr>
          </a:p>
          <a:p>
            <a:pPr marL="457200" lvl="0" indent="0" algn="l" rtl="0">
              <a:spcBef>
                <a:spcPts val="0"/>
              </a:spcBef>
              <a:spcAft>
                <a:spcPts val="0"/>
              </a:spcAft>
              <a:buNone/>
            </a:pPr>
            <a:endParaRPr sz="1100" b="1">
              <a:solidFill>
                <a:srgbClr val="000000"/>
              </a:solidFill>
              <a:latin typeface="Merriweather"/>
              <a:ea typeface="Merriweather"/>
              <a:cs typeface="Merriweather"/>
              <a:sym typeface="Merriweather"/>
            </a:endParaRPr>
          </a:p>
          <a:p>
            <a:pPr marL="914400" lvl="1" indent="-304800" algn="l" rtl="0">
              <a:spcBef>
                <a:spcPts val="0"/>
              </a:spcBef>
              <a:spcAft>
                <a:spcPts val="0"/>
              </a:spcAft>
              <a:buClr>
                <a:srgbClr val="000000"/>
              </a:buClr>
              <a:buSzPts val="1200"/>
              <a:buFont typeface="Merriweather"/>
              <a:buChar char="○"/>
            </a:pPr>
            <a:r>
              <a:rPr lang="en" sz="1200" b="1">
                <a:solidFill>
                  <a:srgbClr val="000000"/>
                </a:solidFill>
                <a:latin typeface="Merriweather"/>
                <a:ea typeface="Merriweather"/>
                <a:cs typeface="Merriweather"/>
                <a:sym typeface="Merriweather"/>
              </a:rPr>
              <a:t>Agency verifies:</a:t>
            </a:r>
            <a:endParaRPr sz="1200" b="1">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All records identified in the project's scope have been digitized; </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All required metadata are accurate, complete, and correctly labeled; </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All image technical attributes have been met; </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All image files legible and all necessary physical characteristics captured; </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Mixed-media files are digitized or associated appropriately; and </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Project documentation has been created.</a:t>
            </a:r>
            <a:endParaRPr sz="1200">
              <a:solidFill>
                <a:srgbClr val="000000"/>
              </a:solidFill>
              <a:latin typeface="Merriweather"/>
              <a:ea typeface="Merriweather"/>
              <a:cs typeface="Merriweather"/>
              <a:sym typeface="Merriweather"/>
            </a:endParaRPr>
          </a:p>
          <a:p>
            <a:pPr marL="1371600" lvl="0" indent="0" algn="l" rtl="0">
              <a:spcBef>
                <a:spcPts val="0"/>
              </a:spcBef>
              <a:spcAft>
                <a:spcPts val="0"/>
              </a:spcAft>
              <a:buNone/>
            </a:pPr>
            <a:endParaRPr sz="1200">
              <a:solidFill>
                <a:srgbClr val="000000"/>
              </a:solidFill>
              <a:latin typeface="Merriweather"/>
              <a:ea typeface="Merriweather"/>
              <a:cs typeface="Merriweather"/>
              <a:sym typeface="Merriweather"/>
            </a:endParaRPr>
          </a:p>
          <a:p>
            <a:pPr marL="914400" lvl="1" indent="-304800" algn="l" rtl="0">
              <a:spcBef>
                <a:spcPts val="0"/>
              </a:spcBef>
              <a:spcAft>
                <a:spcPts val="0"/>
              </a:spcAft>
              <a:buClr>
                <a:srgbClr val="000000"/>
              </a:buClr>
              <a:buSzPts val="1200"/>
              <a:buFont typeface="Merriweather"/>
              <a:buChar char="○"/>
            </a:pPr>
            <a:r>
              <a:rPr lang="en" sz="1200" b="1">
                <a:solidFill>
                  <a:srgbClr val="000000"/>
                </a:solidFill>
                <a:latin typeface="Merriweather"/>
                <a:ea typeface="Merriweather"/>
                <a:cs typeface="Merriweather"/>
                <a:sym typeface="Merriweather"/>
              </a:rPr>
              <a:t>NARA does not:</a:t>
            </a:r>
            <a:endParaRPr sz="1200" b="1">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Review/certify agency validation</a:t>
            </a:r>
            <a:endParaRPr sz="1200">
              <a:solidFill>
                <a:srgbClr val="000000"/>
              </a:solidFill>
              <a:latin typeface="Merriweather"/>
              <a:ea typeface="Merriweather"/>
              <a:cs typeface="Merriweather"/>
              <a:sym typeface="Merriweather"/>
            </a:endParaRPr>
          </a:p>
          <a:p>
            <a:pPr marL="1371600" lvl="2" indent="-304800" algn="l" rtl="0">
              <a:spcBef>
                <a:spcPts val="0"/>
              </a:spcBef>
              <a:spcAft>
                <a:spcPts val="0"/>
              </a:spcAft>
              <a:buClr>
                <a:srgbClr val="000000"/>
              </a:buClr>
              <a:buSzPts val="1200"/>
              <a:buFont typeface="Merriweather"/>
              <a:buChar char="■"/>
            </a:pPr>
            <a:r>
              <a:rPr lang="en" sz="1200">
                <a:solidFill>
                  <a:srgbClr val="000000"/>
                </a:solidFill>
                <a:latin typeface="Merriweather"/>
                <a:ea typeface="Merriweather"/>
                <a:cs typeface="Merriweather"/>
                <a:sym typeface="Merriweather"/>
              </a:rPr>
              <a:t>Require transfer of digitization documentation</a:t>
            </a:r>
            <a:endParaRPr sz="1200">
              <a:solidFill>
                <a:srgbClr val="000000"/>
              </a:solidFill>
              <a:latin typeface="Merriweather"/>
              <a:ea typeface="Merriweather"/>
              <a:cs typeface="Merriweather"/>
              <a:sym typeface="Merriweather"/>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a388cf9fd7_0_23">
            <a:extLst>
              <a:ext uri="{C183D7F6-B498-43B3-948B-1728B52AA6E4}">
                <adec:decorative xmlns:adec="http://schemas.microsoft.com/office/drawing/2017/decorative" val="1"/>
              </a:ext>
            </a:extLst>
          </p:cNvPr>
          <p:cNvSpPr txBox="1"/>
          <p:nvPr/>
        </p:nvSpPr>
        <p:spPr>
          <a:xfrm>
            <a:off x="2742000" y="0"/>
            <a:ext cx="6402000" cy="10371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2800"/>
              <a:buFont typeface="Arial"/>
              <a:buNone/>
            </a:pPr>
            <a:endParaRPr sz="3000" b="1" i="0" u="none" strike="noStrike" cap="none">
              <a:solidFill>
                <a:srgbClr val="1C4587"/>
              </a:solidFill>
              <a:latin typeface="Times New Roman"/>
              <a:ea typeface="Times New Roman"/>
              <a:cs typeface="Times New Roman"/>
              <a:sym typeface="Times New Roman"/>
            </a:endParaRPr>
          </a:p>
        </p:txBody>
      </p:sp>
      <p:sp>
        <p:nvSpPr>
          <p:cNvPr id="418" name="Google Shape;418;g2a388cf9fd7_0_23"/>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18</a:t>
            </a:fld>
            <a:endParaRPr/>
          </a:p>
        </p:txBody>
      </p:sp>
      <p:sp>
        <p:nvSpPr>
          <p:cNvPr id="420" name="Google Shape;420;g2a388cf9fd7_0_23"/>
          <p:cNvSpPr txBox="1"/>
          <p:nvPr/>
        </p:nvSpPr>
        <p:spPr>
          <a:xfrm>
            <a:off x="103325" y="1166675"/>
            <a:ext cx="8867100" cy="31104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Section 2.1 of </a:t>
            </a:r>
            <a:r>
              <a:rPr lang="en" sz="1300" u="sng">
                <a:solidFill>
                  <a:srgbClr val="0097A7"/>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M-19-21 Transition to Electronic Records</a:t>
            </a:r>
            <a:endParaRPr sz="1300">
              <a:latin typeface="Merriweather"/>
              <a:ea typeface="Merriweather"/>
              <a:cs typeface="Merriweather"/>
              <a:sym typeface="Merriweather"/>
            </a:endParaRPr>
          </a:p>
          <a:p>
            <a:pPr marL="0" lvl="0" indent="0" algn="l" rtl="0">
              <a:spcBef>
                <a:spcPts val="0"/>
              </a:spcBef>
              <a:spcAft>
                <a:spcPts val="0"/>
              </a:spcAft>
              <a:buNone/>
            </a:pPr>
            <a:endParaRPr sz="1300">
              <a:latin typeface="Merriweather"/>
              <a:ea typeface="Merriweather"/>
              <a:cs typeface="Merriweather"/>
              <a:sym typeface="Merriweather"/>
            </a:endParaRPr>
          </a:p>
          <a:p>
            <a:pPr marL="914400" lvl="2"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Categories:</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burdensome to the public</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cost would exceed the benefit</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analog records cannot be replaced for some other reason</a:t>
            </a:r>
            <a:endParaRPr sz="1300">
              <a:latin typeface="Merriweather"/>
              <a:ea typeface="Merriweather"/>
              <a:cs typeface="Merriweather"/>
              <a:sym typeface="Merriweather"/>
            </a:endParaRPr>
          </a:p>
          <a:p>
            <a:pPr marL="0" lvl="0" indent="0" algn="l" rtl="0">
              <a:spcBef>
                <a:spcPts val="0"/>
              </a:spcBef>
              <a:spcAft>
                <a:spcPts val="0"/>
              </a:spcAft>
              <a:buNone/>
            </a:pPr>
            <a:endParaRPr sz="1300">
              <a:latin typeface="Merriweather"/>
              <a:ea typeface="Merriweather"/>
              <a:cs typeface="Merriweather"/>
              <a:sym typeface="Merriweather"/>
            </a:endParaRPr>
          </a:p>
          <a:p>
            <a:pPr marL="914400" lvl="2"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Exceptions will be based on a combination of criteria as part of an overall business case</a:t>
            </a:r>
            <a:endParaRPr sz="1300">
              <a:latin typeface="Merriweather"/>
              <a:ea typeface="Merriweather"/>
              <a:cs typeface="Merriweather"/>
              <a:sym typeface="Merriweather"/>
            </a:endParaRPr>
          </a:p>
          <a:p>
            <a:pPr marL="0" lvl="0" indent="0" algn="l" rtl="0">
              <a:spcBef>
                <a:spcPts val="0"/>
              </a:spcBef>
              <a:spcAft>
                <a:spcPts val="0"/>
              </a:spcAft>
              <a:buNone/>
            </a:pPr>
            <a:endParaRPr sz="1300">
              <a:latin typeface="Merriweather"/>
              <a:ea typeface="Merriweather"/>
              <a:cs typeface="Merriweather"/>
              <a:sym typeface="Merriweather"/>
            </a:endParaRPr>
          </a:p>
          <a:p>
            <a:pPr marL="914400" lvl="2"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Exception requests</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considered in the context of an agency’s overall RM program</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analysis of agency records and business needs</a:t>
            </a:r>
            <a:endParaRPr sz="1300">
              <a:latin typeface="Merriweather"/>
              <a:ea typeface="Merriweather"/>
              <a:cs typeface="Merriweather"/>
              <a:sym typeface="Merriweather"/>
            </a:endParaRPr>
          </a:p>
          <a:p>
            <a:pPr marL="1371600" lvl="3" indent="-311150" algn="l" rtl="0">
              <a:spcBef>
                <a:spcPts val="0"/>
              </a:spcBef>
              <a:spcAft>
                <a:spcPts val="0"/>
              </a:spcAft>
              <a:buSzPts val="1300"/>
              <a:buFont typeface="Merriweather"/>
              <a:buChar char="●"/>
            </a:pPr>
            <a:r>
              <a:rPr lang="en" sz="1300">
                <a:latin typeface="Merriweather"/>
                <a:ea typeface="Merriweather"/>
                <a:cs typeface="Merriweather"/>
                <a:sym typeface="Merriweather"/>
              </a:rPr>
              <a:t>one request to cover all the records series</a:t>
            </a:r>
            <a:endParaRPr sz="1300">
              <a:latin typeface="Merriweather"/>
              <a:ea typeface="Merriweather"/>
              <a:cs typeface="Merriweather"/>
              <a:sym typeface="Merriweather"/>
            </a:endParaRPr>
          </a:p>
          <a:p>
            <a:pPr marL="457200" lvl="0" indent="0" algn="l" rtl="0">
              <a:spcBef>
                <a:spcPts val="0"/>
              </a:spcBef>
              <a:spcAft>
                <a:spcPts val="0"/>
              </a:spcAft>
              <a:buNone/>
            </a:pPr>
            <a:endParaRPr sz="1300">
              <a:latin typeface="Merriweather"/>
              <a:ea typeface="Merriweather"/>
              <a:cs typeface="Merriweather"/>
              <a:sym typeface="Merriweather"/>
            </a:endParaRPr>
          </a:p>
          <a:p>
            <a:pPr marL="457200" lvl="0" indent="-311150" algn="l" rtl="0">
              <a:spcBef>
                <a:spcPts val="0"/>
              </a:spcBef>
              <a:spcAft>
                <a:spcPts val="0"/>
              </a:spcAft>
              <a:buSzPts val="1300"/>
              <a:buFont typeface="Merriweather"/>
              <a:buChar char="●"/>
            </a:pPr>
            <a:r>
              <a:rPr lang="en" sz="1300" u="sng">
                <a:solidFill>
                  <a:srgbClr val="0097A7"/>
                </a:solid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NARA Bulletin 2020-01 Guidance on OMB/NARA Memorandum Transition to Electronic Records (M-19-21)</a:t>
            </a:r>
            <a:endParaRPr sz="1300">
              <a:latin typeface="Merriweather"/>
              <a:ea typeface="Merriweather"/>
              <a:cs typeface="Merriweather"/>
              <a:sym typeface="Merriweather"/>
            </a:endParaRPr>
          </a:p>
          <a:p>
            <a:pPr marL="0" lvl="0" indent="0" algn="l" rtl="0">
              <a:spcBef>
                <a:spcPts val="0"/>
              </a:spcBef>
              <a:spcAft>
                <a:spcPts val="0"/>
              </a:spcAft>
              <a:buNone/>
            </a:pPr>
            <a:endParaRPr>
              <a:solidFill>
                <a:schemeClr val="lt2"/>
              </a:solidFill>
              <a:latin typeface="Calibri"/>
              <a:ea typeface="Calibri"/>
              <a:cs typeface="Calibri"/>
              <a:sym typeface="Calibri"/>
            </a:endParaRPr>
          </a:p>
        </p:txBody>
      </p:sp>
      <p:sp>
        <p:nvSpPr>
          <p:cNvPr id="421" name="Google Shape;421;g2a388cf9fd7_0_23"/>
          <p:cNvSpPr txBox="1">
            <a:spLocks noGrp="1"/>
          </p:cNvSpPr>
          <p:nvPr>
            <p:ph type="title" idx="4294967295"/>
          </p:nvPr>
        </p:nvSpPr>
        <p:spPr>
          <a:xfrm>
            <a:off x="2530500" y="209650"/>
            <a:ext cx="6613500" cy="646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Exceptions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4f0b18d27a_3_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19</a:t>
            </a:fld>
            <a:endParaRPr/>
          </a:p>
        </p:txBody>
      </p:sp>
      <p:sp>
        <p:nvSpPr>
          <p:cNvPr id="427" name="Google Shape;427;g24f0b18d27a_3_2"/>
          <p:cNvSpPr txBox="1">
            <a:spLocks noGrp="1"/>
          </p:cNvSpPr>
          <p:nvPr>
            <p:ph type="title" idx="4294967295"/>
          </p:nvPr>
        </p:nvSpPr>
        <p:spPr>
          <a:xfrm>
            <a:off x="2736850" y="457200"/>
            <a:ext cx="6407400" cy="1008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Questions?</a:t>
            </a:r>
          </a:p>
        </p:txBody>
      </p:sp>
      <p:pic>
        <p:nvPicPr>
          <p:cNvPr id="428" name="Google Shape;428;g24f0b18d27a_3_2" descr="A group of students raising their hands in a classroom to ask questions"/>
          <p:cNvPicPr preferRelativeResize="0"/>
          <p:nvPr/>
        </p:nvPicPr>
        <p:blipFill rotWithShape="1">
          <a:blip r:embed="rId3">
            <a:alphaModFix/>
          </a:blip>
          <a:srcRect/>
          <a:stretch/>
        </p:blipFill>
        <p:spPr>
          <a:xfrm>
            <a:off x="3484958" y="1302327"/>
            <a:ext cx="4779281" cy="2779897"/>
          </a:xfrm>
          <a:prstGeom prst="rect">
            <a:avLst/>
          </a:prstGeom>
          <a:noFill/>
          <a:ln>
            <a:noFill/>
          </a:ln>
        </p:spPr>
      </p:pic>
      <p:sp>
        <p:nvSpPr>
          <p:cNvPr id="429" name="Google Shape;429;g24f0b18d27a_3_2"/>
          <p:cNvSpPr txBox="1"/>
          <p:nvPr/>
        </p:nvSpPr>
        <p:spPr>
          <a:xfrm>
            <a:off x="3942235" y="4156364"/>
            <a:ext cx="3546000" cy="3411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333333"/>
                </a:solidFill>
                <a:latin typeface="Arial"/>
                <a:ea typeface="Arial"/>
                <a:cs typeface="Arial"/>
                <a:sym typeface="Arial"/>
              </a:rPr>
              <a:t>Seventh and eighth grade class in Westley, CA school after lesson in geography. National Archives Identifier: 148741583.</a:t>
            </a:r>
            <a:endParaRPr sz="900" b="0" i="1"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a388cf9fd7_0_60">
            <a:extLst>
              <a:ext uri="{C183D7F6-B498-43B3-948B-1728B52AA6E4}">
                <adec:decorative xmlns:adec="http://schemas.microsoft.com/office/drawing/2017/decorative" val="1"/>
              </a:ext>
            </a:extLst>
          </p:cNvPr>
          <p:cNvSpPr txBox="1"/>
          <p:nvPr/>
        </p:nvSpPr>
        <p:spPr>
          <a:xfrm>
            <a:off x="2742000" y="0"/>
            <a:ext cx="6402000" cy="10371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2800"/>
              <a:buFont typeface="Arial"/>
              <a:buNone/>
            </a:pPr>
            <a:endParaRPr sz="3000" b="1" i="0" u="none" strike="noStrike" cap="none">
              <a:solidFill>
                <a:srgbClr val="1C4587"/>
              </a:solidFill>
              <a:latin typeface="Times New Roman"/>
              <a:ea typeface="Times New Roman"/>
              <a:cs typeface="Times New Roman"/>
              <a:sym typeface="Times New Roman"/>
            </a:endParaRPr>
          </a:p>
        </p:txBody>
      </p:sp>
      <p:sp>
        <p:nvSpPr>
          <p:cNvPr id="281" name="Google Shape;281;g2a388cf9fd7_0_60"/>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2</a:t>
            </a:fld>
            <a:endParaRPr/>
          </a:p>
        </p:txBody>
      </p:sp>
      <p:sp>
        <p:nvSpPr>
          <p:cNvPr id="283" name="Google Shape;283;g2a388cf9fd7_0_60"/>
          <p:cNvSpPr txBox="1"/>
          <p:nvPr/>
        </p:nvSpPr>
        <p:spPr>
          <a:xfrm>
            <a:off x="170700" y="1037100"/>
            <a:ext cx="8916900" cy="33093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Introduction</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Digitization webpage</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Permanent vs temporary records</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Digitization regulation vs FADGI</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Quality Management Guide</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Validation vs verification</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Digitization Success Criteria White Paper</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Agency responsibilities</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Exceptions process</a:t>
            </a:r>
            <a:endParaRPr>
              <a:latin typeface="Merriweather"/>
              <a:ea typeface="Merriweather"/>
              <a:cs typeface="Merriweather"/>
              <a:sym typeface="Merriweather"/>
            </a:endParaRPr>
          </a:p>
          <a:p>
            <a:pPr marL="457200" lvl="0" indent="-317500" algn="l" rtl="0">
              <a:lnSpc>
                <a:spcPct val="150000"/>
              </a:lnSpc>
              <a:spcBef>
                <a:spcPts val="0"/>
              </a:spcBef>
              <a:spcAft>
                <a:spcPts val="0"/>
              </a:spcAft>
              <a:buSzPts val="1400"/>
              <a:buFont typeface="Merriweather"/>
              <a:buChar char="●"/>
            </a:pPr>
            <a:r>
              <a:rPr lang="en">
                <a:latin typeface="Merriweather"/>
                <a:ea typeface="Merriweather"/>
                <a:cs typeface="Merriweather"/>
                <a:sym typeface="Merriweather"/>
              </a:rPr>
              <a:t>FAQ on Non-compliant Digitized Records</a:t>
            </a:r>
            <a:endParaRPr>
              <a:latin typeface="Merriweather"/>
              <a:ea typeface="Merriweather"/>
              <a:cs typeface="Merriweather"/>
              <a:sym typeface="Merriweather"/>
            </a:endParaRPr>
          </a:p>
        </p:txBody>
      </p:sp>
      <p:sp>
        <p:nvSpPr>
          <p:cNvPr id="2" name="Title 1">
            <a:extLst>
              <a:ext uri="{FF2B5EF4-FFF2-40B4-BE49-F238E27FC236}">
                <a16:creationId xmlns:a16="http://schemas.microsoft.com/office/drawing/2014/main" id="{ABE157A6-386B-DE1B-219D-C566776DC410}"/>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a388cf9fd7_3_24"/>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Digitization Webpage</a:t>
            </a:r>
          </a:p>
        </p:txBody>
      </p:sp>
      <p:sp>
        <p:nvSpPr>
          <p:cNvPr id="290" name="Google Shape;290;g2a388cf9fd7_3_24"/>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3</a:t>
            </a:fld>
            <a:endParaRPr/>
          </a:p>
        </p:txBody>
      </p:sp>
      <p:sp>
        <p:nvSpPr>
          <p:cNvPr id="292" name="Google Shape;292;g2a388cf9fd7_3_24"/>
          <p:cNvSpPr txBox="1"/>
          <p:nvPr/>
        </p:nvSpPr>
        <p:spPr>
          <a:xfrm>
            <a:off x="927750" y="1037088"/>
            <a:ext cx="7288500" cy="472800"/>
          </a:xfrm>
          <a:prstGeom prst="rect">
            <a:avLst/>
          </a:prstGeom>
          <a:noFill/>
          <a:ln>
            <a:noFill/>
          </a:ln>
        </p:spPr>
        <p:txBody>
          <a:bodyPr spcFirstLastPara="1" wrap="square" lIns="91425" tIns="91425" rIns="91425" bIns="91425" anchor="t" anchorCtr="0">
            <a:noAutofit/>
          </a:bodyPr>
          <a:lstStyle/>
          <a:p>
            <a:pPr marL="0" lvl="0" indent="0" algn="ctr" rtl="0">
              <a:spcBef>
                <a:spcPts val="1200"/>
              </a:spcBef>
              <a:spcAft>
                <a:spcPts val="1000"/>
              </a:spcAft>
              <a:buNone/>
            </a:pPr>
            <a:r>
              <a:rPr lang="en" sz="1800" u="sng">
                <a:solidFill>
                  <a:srgbClr val="1155CC"/>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https://www.archives.gov/records-mgmt/policy/digitization</a:t>
            </a:r>
            <a:endParaRPr sz="1800">
              <a:solidFill>
                <a:schemeClr val="lt2"/>
              </a:solidFill>
              <a:latin typeface="Calibri"/>
              <a:ea typeface="Calibri"/>
              <a:cs typeface="Calibri"/>
              <a:sym typeface="Calibri"/>
            </a:endParaRPr>
          </a:p>
        </p:txBody>
      </p:sp>
      <p:pic>
        <p:nvPicPr>
          <p:cNvPr id="293" name="Google Shape;293;g2a388cf9fd7_3_24" descr="A screenshot of NARA's Digitization webpage"/>
          <p:cNvPicPr preferRelativeResize="0"/>
          <p:nvPr/>
        </p:nvPicPr>
        <p:blipFill>
          <a:blip r:embed="rId4">
            <a:alphaModFix/>
          </a:blip>
          <a:stretch>
            <a:fillRect/>
          </a:stretch>
        </p:blipFill>
        <p:spPr>
          <a:xfrm>
            <a:off x="2096655" y="1509888"/>
            <a:ext cx="5070763" cy="302701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a388cf9fd7_0_44"/>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Agency Records Officer Contact Information</a:t>
            </a:r>
            <a:endPar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endParaRPr>
          </a:p>
        </p:txBody>
      </p:sp>
      <p:sp>
        <p:nvSpPr>
          <p:cNvPr id="300" name="Google Shape;300;g2a388cf9fd7_0_44"/>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4</a:t>
            </a:fld>
            <a:endParaRPr/>
          </a:p>
        </p:txBody>
      </p:sp>
      <p:sp>
        <p:nvSpPr>
          <p:cNvPr id="302" name="Google Shape;302;g2a388cf9fd7_0_44"/>
          <p:cNvSpPr txBox="1"/>
          <p:nvPr/>
        </p:nvSpPr>
        <p:spPr>
          <a:xfrm>
            <a:off x="970550" y="1062888"/>
            <a:ext cx="7288500" cy="472800"/>
          </a:xfrm>
          <a:prstGeom prst="rect">
            <a:avLst/>
          </a:prstGeom>
          <a:noFill/>
          <a:ln>
            <a:noFill/>
          </a:ln>
        </p:spPr>
        <p:txBody>
          <a:bodyPr spcFirstLastPara="1" wrap="square" lIns="91425" tIns="91425" rIns="91425" bIns="91425" anchor="t" anchorCtr="0">
            <a:noAutofit/>
          </a:bodyPr>
          <a:lstStyle/>
          <a:p>
            <a:pPr marL="0" lvl="0" indent="0" algn="ctr" rtl="0">
              <a:spcBef>
                <a:spcPts val="1200"/>
              </a:spcBef>
              <a:spcAft>
                <a:spcPts val="1000"/>
              </a:spcAft>
              <a:buClr>
                <a:srgbClr val="000000"/>
              </a:buClr>
              <a:buSzPts val="1800"/>
              <a:buFont typeface="Arial"/>
              <a:buNone/>
            </a:pPr>
            <a:r>
              <a:rPr lang="en" sz="1800" u="sng">
                <a:solidFill>
                  <a:srgbClr val="1155CC"/>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https://www.archives.gov/records-mgmt/agency</a:t>
            </a:r>
            <a:endParaRPr sz="1800">
              <a:solidFill>
                <a:schemeClr val="lt2"/>
              </a:solidFill>
              <a:latin typeface="Calibri"/>
              <a:ea typeface="Calibri"/>
              <a:cs typeface="Calibri"/>
              <a:sym typeface="Calibri"/>
            </a:endParaRPr>
          </a:p>
        </p:txBody>
      </p:sp>
      <p:pic>
        <p:nvPicPr>
          <p:cNvPr id="303" name="Google Shape;303;g2a388cf9fd7_0_44" descr="Screenshot of webpage with Agency Records Officer contact information"/>
          <p:cNvPicPr preferRelativeResize="0"/>
          <p:nvPr/>
        </p:nvPicPr>
        <p:blipFill>
          <a:blip r:embed="rId4">
            <a:alphaModFix/>
          </a:blip>
          <a:stretch>
            <a:fillRect/>
          </a:stretch>
        </p:blipFill>
        <p:spPr>
          <a:xfrm>
            <a:off x="868218" y="1561476"/>
            <a:ext cx="7489940" cy="29638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a388cf9fd7_3_3"/>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Digitization Standards for </a:t>
            </a:r>
          </a:p>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Temporary Records</a:t>
            </a:r>
          </a:p>
        </p:txBody>
      </p:sp>
      <p:sp>
        <p:nvSpPr>
          <p:cNvPr id="310" name="Google Shape;310;g2a388cf9fd7_3_3"/>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5</a:t>
            </a:fld>
            <a:endParaRPr/>
          </a:p>
        </p:txBody>
      </p:sp>
      <p:sp>
        <p:nvSpPr>
          <p:cNvPr id="312" name="Google Shape;312;g2a388cf9fd7_3_3"/>
          <p:cNvSpPr txBox="1"/>
          <p:nvPr/>
        </p:nvSpPr>
        <p:spPr>
          <a:xfrm>
            <a:off x="976875" y="1088688"/>
            <a:ext cx="7288500" cy="472800"/>
          </a:xfrm>
          <a:prstGeom prst="rect">
            <a:avLst/>
          </a:prstGeom>
          <a:noFill/>
          <a:ln>
            <a:noFill/>
          </a:ln>
        </p:spPr>
        <p:txBody>
          <a:bodyPr spcFirstLastPara="1" wrap="square" lIns="91425" tIns="91425" rIns="91425" bIns="91425" anchor="t" anchorCtr="0">
            <a:noAutofit/>
          </a:bodyPr>
          <a:lstStyle/>
          <a:p>
            <a:pPr marL="0" lvl="0" indent="0" algn="ctr" rtl="0">
              <a:spcBef>
                <a:spcPts val="1200"/>
              </a:spcBef>
              <a:spcAft>
                <a:spcPts val="1000"/>
              </a:spcAft>
              <a:buNone/>
            </a:pPr>
            <a:r>
              <a:rPr lang="en" sz="1800" u="sng">
                <a:solidFill>
                  <a:srgbClr val="1155CC"/>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36 CFR Subpart D -- Digitizing Temporary Federal Records</a:t>
            </a:r>
            <a:endParaRPr sz="1800">
              <a:solidFill>
                <a:schemeClr val="lt2"/>
              </a:solidFill>
              <a:latin typeface="Calibri"/>
              <a:ea typeface="Calibri"/>
              <a:cs typeface="Calibri"/>
              <a:sym typeface="Calibri"/>
            </a:endParaRPr>
          </a:p>
        </p:txBody>
      </p:sp>
      <p:sp>
        <p:nvSpPr>
          <p:cNvPr id="313" name="Google Shape;313;g2a388cf9fd7_3_3"/>
          <p:cNvSpPr txBox="1"/>
          <p:nvPr/>
        </p:nvSpPr>
        <p:spPr>
          <a:xfrm>
            <a:off x="279075" y="1630700"/>
            <a:ext cx="8627700" cy="2744700"/>
          </a:xfrm>
          <a:prstGeom prst="rect">
            <a:avLst/>
          </a:prstGeom>
          <a:noFill/>
          <a:ln>
            <a:noFill/>
          </a:ln>
        </p:spPr>
        <p:txBody>
          <a:bodyPr spcFirstLastPara="1" wrap="square" lIns="91425" tIns="91425" rIns="91425" bIns="91425" anchor="t" anchorCtr="0">
            <a:noAutofit/>
          </a:bodyPr>
          <a:lstStyle/>
          <a:p>
            <a:pPr marL="114300" lvl="0" indent="-215900" algn="l" rtl="0">
              <a:lnSpc>
                <a:spcPct val="115000"/>
              </a:lnSpc>
              <a:spcBef>
                <a:spcPts val="1200"/>
              </a:spcBef>
              <a:spcAft>
                <a:spcPts val="0"/>
              </a:spcAft>
              <a:buClr>
                <a:schemeClr val="lt1"/>
              </a:buClr>
              <a:buSzPts val="1600"/>
              <a:buFont typeface="Merriweather"/>
              <a:buChar char="●"/>
            </a:pPr>
            <a:r>
              <a:rPr lang="en" sz="1600">
                <a:solidFill>
                  <a:schemeClr val="lt1"/>
                </a:solidFill>
                <a:latin typeface="Merriweather"/>
                <a:ea typeface="Merriweather"/>
                <a:cs typeface="Merriweather"/>
                <a:sym typeface="Merriweather"/>
              </a:rPr>
              <a:t>1236.30 Requirements for digitizing temporary records</a:t>
            </a:r>
            <a:endParaRPr sz="1600">
              <a:solidFill>
                <a:schemeClr val="lt1"/>
              </a:solidFill>
              <a:latin typeface="Merriweather"/>
              <a:ea typeface="Merriweather"/>
              <a:cs typeface="Merriweather"/>
              <a:sym typeface="Merriweather"/>
            </a:endParaRPr>
          </a:p>
          <a:p>
            <a:pPr marL="114300" lvl="0" indent="-215900" algn="l" rtl="0">
              <a:lnSpc>
                <a:spcPct val="115000"/>
              </a:lnSpc>
              <a:spcBef>
                <a:spcPts val="1000"/>
              </a:spcBef>
              <a:spcAft>
                <a:spcPts val="0"/>
              </a:spcAft>
              <a:buClr>
                <a:schemeClr val="lt1"/>
              </a:buClr>
              <a:buSzPts val="1600"/>
              <a:buFont typeface="Merriweather"/>
              <a:buChar char="●"/>
            </a:pPr>
            <a:r>
              <a:rPr lang="en" sz="1600">
                <a:solidFill>
                  <a:schemeClr val="lt1"/>
                </a:solidFill>
                <a:latin typeface="Merriweather"/>
                <a:ea typeface="Merriweather"/>
                <a:cs typeface="Merriweather"/>
                <a:sym typeface="Merriweather"/>
              </a:rPr>
              <a:t>1236.32 Digitization standards</a:t>
            </a:r>
            <a:endParaRPr sz="1600">
              <a:solidFill>
                <a:schemeClr val="lt1"/>
              </a:solidFill>
              <a:latin typeface="Merriweather"/>
              <a:ea typeface="Merriweather"/>
              <a:cs typeface="Merriweather"/>
              <a:sym typeface="Merriweather"/>
            </a:endParaRPr>
          </a:p>
          <a:p>
            <a:pPr marL="114300" lvl="0" indent="-215900" algn="l" rtl="0">
              <a:lnSpc>
                <a:spcPct val="115000"/>
              </a:lnSpc>
              <a:spcBef>
                <a:spcPts val="1000"/>
              </a:spcBef>
              <a:spcAft>
                <a:spcPts val="0"/>
              </a:spcAft>
              <a:buClr>
                <a:schemeClr val="lt1"/>
              </a:buClr>
              <a:buSzPts val="1600"/>
              <a:buFont typeface="Merriweather"/>
              <a:buChar char="●"/>
            </a:pPr>
            <a:r>
              <a:rPr lang="en" sz="1600">
                <a:solidFill>
                  <a:schemeClr val="lt1"/>
                </a:solidFill>
                <a:latin typeface="Merriweather"/>
                <a:ea typeface="Merriweather"/>
                <a:cs typeface="Merriweather"/>
                <a:sym typeface="Merriweather"/>
              </a:rPr>
              <a:t>1236.34 Validating digitization</a:t>
            </a:r>
            <a:endParaRPr sz="1600">
              <a:solidFill>
                <a:schemeClr val="lt1"/>
              </a:solidFill>
              <a:latin typeface="Merriweather"/>
              <a:ea typeface="Merriweather"/>
              <a:cs typeface="Merriweather"/>
              <a:sym typeface="Merriweather"/>
            </a:endParaRPr>
          </a:p>
          <a:p>
            <a:pPr marL="114300" lvl="0" indent="-215900" algn="l" rtl="0">
              <a:lnSpc>
                <a:spcPct val="115000"/>
              </a:lnSpc>
              <a:spcBef>
                <a:spcPts val="1000"/>
              </a:spcBef>
              <a:spcAft>
                <a:spcPts val="0"/>
              </a:spcAft>
              <a:buClr>
                <a:schemeClr val="lt1"/>
              </a:buClr>
              <a:buSzPts val="1600"/>
              <a:buFont typeface="Merriweather"/>
              <a:buChar char="●"/>
            </a:pPr>
            <a:r>
              <a:rPr lang="en" sz="1600">
                <a:solidFill>
                  <a:schemeClr val="lt1"/>
                </a:solidFill>
                <a:latin typeface="Merriweather"/>
                <a:ea typeface="Merriweather"/>
                <a:cs typeface="Merriweather"/>
                <a:sym typeface="Merriweather"/>
              </a:rPr>
              <a:t>1236.36 Disposing of original source records</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a388cf9fd7_3_13"/>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Digitization Standards for </a:t>
            </a:r>
          </a:p>
          <a:p>
            <a:pPr marL="0" marR="0" lvl="0" indent="0" algn="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Permanent Records</a:t>
            </a:r>
          </a:p>
        </p:txBody>
      </p:sp>
      <p:sp>
        <p:nvSpPr>
          <p:cNvPr id="320" name="Google Shape;320;g2a388cf9fd7_3_13"/>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6</a:t>
            </a:fld>
            <a:endParaRPr/>
          </a:p>
        </p:txBody>
      </p:sp>
      <p:sp>
        <p:nvSpPr>
          <p:cNvPr id="322" name="Google Shape;322;g2a388cf9fd7_3_13"/>
          <p:cNvSpPr txBox="1"/>
          <p:nvPr/>
        </p:nvSpPr>
        <p:spPr>
          <a:xfrm>
            <a:off x="948675" y="1037088"/>
            <a:ext cx="7288500" cy="472800"/>
          </a:xfrm>
          <a:prstGeom prst="rect">
            <a:avLst/>
          </a:prstGeom>
          <a:noFill/>
          <a:ln>
            <a:noFill/>
          </a:ln>
        </p:spPr>
        <p:txBody>
          <a:bodyPr spcFirstLastPara="1" wrap="square" lIns="91425" tIns="91425" rIns="91425" bIns="91425" anchor="t" anchorCtr="0">
            <a:noAutofit/>
          </a:bodyPr>
          <a:lstStyle/>
          <a:p>
            <a:pPr marL="0" lvl="0" indent="0" algn="ctr" rtl="0">
              <a:spcBef>
                <a:spcPts val="1200"/>
              </a:spcBef>
              <a:spcAft>
                <a:spcPts val="1000"/>
              </a:spcAft>
              <a:buNone/>
            </a:pPr>
            <a:r>
              <a:rPr lang="en" sz="1800" u="sng">
                <a:solidFill>
                  <a:srgbClr val="1155CC"/>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36 CFR Subpart E -- Digitizing Permanent Federal Records</a:t>
            </a:r>
            <a:endParaRPr sz="1800">
              <a:solidFill>
                <a:schemeClr val="lt2"/>
              </a:solidFill>
              <a:latin typeface="Calibri"/>
              <a:ea typeface="Calibri"/>
              <a:cs typeface="Calibri"/>
              <a:sym typeface="Calibri"/>
            </a:endParaRPr>
          </a:p>
        </p:txBody>
      </p:sp>
      <p:sp>
        <p:nvSpPr>
          <p:cNvPr id="323" name="Google Shape;323;g2a388cf9fd7_3_13"/>
          <p:cNvSpPr txBox="1"/>
          <p:nvPr/>
        </p:nvSpPr>
        <p:spPr>
          <a:xfrm>
            <a:off x="279075" y="1630700"/>
            <a:ext cx="4293000" cy="2744700"/>
          </a:xfrm>
          <a:prstGeom prst="rect">
            <a:avLst/>
          </a:prstGeom>
          <a:noFill/>
          <a:ln>
            <a:noFill/>
          </a:ln>
        </p:spPr>
        <p:txBody>
          <a:bodyPr spcFirstLastPara="1" wrap="square" lIns="91425" tIns="91425" rIns="91425" bIns="91425" anchor="t" anchorCtr="0">
            <a:noAutofit/>
          </a:bodyPr>
          <a:lstStyle/>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1236.40  Scope of this subpart</a:t>
            </a:r>
            <a:endParaRPr>
              <a:solidFill>
                <a:schemeClr val="lt1"/>
              </a:solidFill>
              <a:latin typeface="Merriweather"/>
              <a:ea typeface="Merriweather"/>
              <a:cs typeface="Merriweather"/>
              <a:sym typeface="Merriweather"/>
            </a:endParaRPr>
          </a:p>
          <a:p>
            <a:pPr marL="114300" lvl="0" indent="-203200" algn="l" rtl="0">
              <a:lnSpc>
                <a:spcPct val="115000"/>
              </a:lnSpc>
              <a:spcBef>
                <a:spcPts val="10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1236.41  Definitions for this subpart</a:t>
            </a:r>
            <a:endParaRPr>
              <a:solidFill>
                <a:schemeClr val="lt1"/>
              </a:solidFill>
              <a:latin typeface="Merriweather"/>
              <a:ea typeface="Merriweather"/>
              <a:cs typeface="Merriweather"/>
              <a:sym typeface="Merriweather"/>
            </a:endParaRPr>
          </a:p>
          <a:p>
            <a:pPr marL="114300" lvl="0" indent="-203200" algn="l" rtl="0">
              <a:lnSpc>
                <a:spcPct val="115000"/>
              </a:lnSpc>
              <a:spcBef>
                <a:spcPts val="10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1236.42  Records management requirements</a:t>
            </a:r>
            <a:endParaRPr>
              <a:solidFill>
                <a:schemeClr val="lt1"/>
              </a:solidFill>
              <a:latin typeface="Merriweather"/>
              <a:ea typeface="Merriweather"/>
              <a:cs typeface="Merriweather"/>
              <a:sym typeface="Merriweather"/>
            </a:endParaRPr>
          </a:p>
          <a:p>
            <a:pPr marL="114300" lvl="0" indent="-203200" algn="l" rtl="0">
              <a:lnSpc>
                <a:spcPct val="115000"/>
              </a:lnSpc>
              <a:spcBef>
                <a:spcPts val="10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1236.44  Documenting digitization projects</a:t>
            </a:r>
            <a:endParaRPr>
              <a:solidFill>
                <a:schemeClr val="lt1"/>
              </a:solidFill>
              <a:latin typeface="Merriweather"/>
              <a:ea typeface="Merriweather"/>
              <a:cs typeface="Merriweather"/>
              <a:sym typeface="Merriweather"/>
            </a:endParaRPr>
          </a:p>
          <a:p>
            <a:pPr marL="114300" lvl="0" indent="-203200" algn="l" rtl="0">
              <a:lnSpc>
                <a:spcPct val="115000"/>
              </a:lnSpc>
              <a:spcBef>
                <a:spcPts val="10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1236.46  Quality management requirements</a:t>
            </a:r>
            <a:endParaRPr>
              <a:solidFill>
                <a:schemeClr val="lt1"/>
              </a:solidFill>
              <a:latin typeface="Merriweather"/>
              <a:ea typeface="Merriweather"/>
              <a:cs typeface="Merriweather"/>
              <a:sym typeface="Merriweather"/>
            </a:endParaRPr>
          </a:p>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1236.48  File format requirements</a:t>
            </a:r>
            <a:endParaRPr>
              <a:solidFill>
                <a:schemeClr val="lt1"/>
              </a:solidFill>
              <a:latin typeface="Merriweather"/>
              <a:ea typeface="Merriweather"/>
              <a:cs typeface="Merriweather"/>
              <a:sym typeface="Merriweather"/>
            </a:endParaRPr>
          </a:p>
        </p:txBody>
      </p:sp>
      <p:sp>
        <p:nvSpPr>
          <p:cNvPr id="324" name="Google Shape;324;g2a388cf9fd7_3_13"/>
          <p:cNvSpPr txBox="1"/>
          <p:nvPr/>
        </p:nvSpPr>
        <p:spPr>
          <a:xfrm>
            <a:off x="4834425" y="1607725"/>
            <a:ext cx="4151700" cy="2744700"/>
          </a:xfrm>
          <a:prstGeom prst="rect">
            <a:avLst/>
          </a:prstGeom>
          <a:noFill/>
          <a:ln>
            <a:noFill/>
          </a:ln>
        </p:spPr>
        <p:txBody>
          <a:bodyPr spcFirstLastPara="1" wrap="square" lIns="91425" tIns="91425" rIns="91425" bIns="91425" anchor="t" anchorCtr="0">
            <a:noAutofit/>
          </a:bodyPr>
          <a:lstStyle/>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1236.50  Digitization requirements for permanent paper and photographic prints</a:t>
            </a:r>
            <a:endParaRPr>
              <a:solidFill>
                <a:schemeClr val="lt1"/>
              </a:solidFill>
              <a:latin typeface="Merriweather"/>
              <a:ea typeface="Merriweather"/>
              <a:cs typeface="Merriweather"/>
              <a:sym typeface="Merriweather"/>
            </a:endParaRPr>
          </a:p>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1236.52  Digitization requirements for permanent mixed-media files</a:t>
            </a:r>
            <a:endParaRPr>
              <a:solidFill>
                <a:schemeClr val="lt1"/>
              </a:solidFill>
              <a:latin typeface="Merriweather"/>
              <a:ea typeface="Merriweather"/>
              <a:cs typeface="Merriweather"/>
              <a:sym typeface="Merriweather"/>
            </a:endParaRPr>
          </a:p>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1236.54  Metadata requirements </a:t>
            </a:r>
            <a:endParaRPr>
              <a:solidFill>
                <a:schemeClr val="lt1"/>
              </a:solidFill>
              <a:latin typeface="Merriweather"/>
              <a:ea typeface="Merriweather"/>
              <a:cs typeface="Merriweather"/>
              <a:sym typeface="Merriweather"/>
            </a:endParaRPr>
          </a:p>
          <a:p>
            <a:pPr marL="114300" lvl="0" indent="-203200" algn="l" rtl="0">
              <a:lnSpc>
                <a:spcPct val="115000"/>
              </a:lnSpc>
              <a:spcBef>
                <a:spcPts val="120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1236.56  Validating digitized records and disposition authorities</a:t>
            </a:r>
            <a:endParaRPr sz="2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a388cf9fd7_1_0"/>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NARA Regulations vs FADGI </a:t>
            </a:r>
            <a:endParaRPr kumimoji="0" lang="en-US" sz="28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endParaRPr>
          </a:p>
        </p:txBody>
      </p:sp>
      <p:sp>
        <p:nvSpPr>
          <p:cNvPr id="331" name="Google Shape;331;g2a388cf9fd7_1_0"/>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7</a:t>
            </a:fld>
            <a:endParaRPr/>
          </a:p>
        </p:txBody>
      </p:sp>
      <p:pic>
        <p:nvPicPr>
          <p:cNvPr id="333" name="Google Shape;333;g2a388cf9fd7_1_0" descr="A black and white photo of the National Archives building in downtown DC"/>
          <p:cNvPicPr preferRelativeResize="0"/>
          <p:nvPr/>
        </p:nvPicPr>
        <p:blipFill rotWithShape="1">
          <a:blip r:embed="rId3">
            <a:alphaModFix/>
          </a:blip>
          <a:srcRect/>
          <a:stretch/>
        </p:blipFill>
        <p:spPr>
          <a:xfrm>
            <a:off x="5512250" y="1087017"/>
            <a:ext cx="2635676" cy="2512568"/>
          </a:xfrm>
          <a:prstGeom prst="rect">
            <a:avLst/>
          </a:prstGeom>
          <a:noFill/>
          <a:ln>
            <a:noFill/>
          </a:ln>
        </p:spPr>
      </p:pic>
      <p:pic>
        <p:nvPicPr>
          <p:cNvPr id="334" name="Google Shape;334;g2a388cf9fd7_1_0" descr="A blue and white FADGI logo"/>
          <p:cNvPicPr preferRelativeResize="0"/>
          <p:nvPr/>
        </p:nvPicPr>
        <p:blipFill rotWithShape="1">
          <a:blip r:embed="rId4">
            <a:alphaModFix/>
          </a:blip>
          <a:srcRect/>
          <a:stretch/>
        </p:blipFill>
        <p:spPr>
          <a:xfrm>
            <a:off x="7752350" y="3027313"/>
            <a:ext cx="1268650" cy="1268650"/>
          </a:xfrm>
          <a:prstGeom prst="rect">
            <a:avLst/>
          </a:prstGeom>
          <a:noFill/>
          <a:ln>
            <a:noFill/>
          </a:ln>
        </p:spPr>
      </p:pic>
      <p:sp>
        <p:nvSpPr>
          <p:cNvPr id="335" name="Google Shape;335;g2a388cf9fd7_1_0"/>
          <p:cNvSpPr txBox="1"/>
          <p:nvPr/>
        </p:nvSpPr>
        <p:spPr>
          <a:xfrm>
            <a:off x="456625" y="1197300"/>
            <a:ext cx="4769700" cy="2748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lt1"/>
              </a:buClr>
              <a:buSzPts val="1400"/>
              <a:buFont typeface="Calibri"/>
              <a:buChar char="●"/>
            </a:pPr>
            <a:r>
              <a:rPr lang="en">
                <a:solidFill>
                  <a:schemeClr val="lt1"/>
                </a:solidFill>
                <a:latin typeface="Merriweather"/>
                <a:ea typeface="Merriweather"/>
                <a:cs typeface="Merriweather"/>
                <a:sym typeface="Merriweather"/>
              </a:rPr>
              <a:t>FADGI 3-star is </a:t>
            </a:r>
            <a:r>
              <a:rPr lang="en" b="1" i="1">
                <a:solidFill>
                  <a:schemeClr val="lt1"/>
                </a:solidFill>
                <a:latin typeface="Merriweather"/>
                <a:ea typeface="Merriweather"/>
                <a:cs typeface="Merriweather"/>
                <a:sym typeface="Merriweather"/>
              </a:rPr>
              <a:t>NOT</a:t>
            </a:r>
            <a:r>
              <a:rPr lang="en">
                <a:solidFill>
                  <a:schemeClr val="lt1"/>
                </a:solidFill>
                <a:latin typeface="Merriweather"/>
                <a:ea typeface="Merriweather"/>
                <a:cs typeface="Merriweather"/>
                <a:sym typeface="Merriweather"/>
              </a:rPr>
              <a:t> the requirement</a:t>
            </a:r>
            <a:endParaRPr>
              <a:solidFill>
                <a:schemeClr val="lt1"/>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Federal Agencies must comply to NARA Regulations found in 36 CFR 1236</a:t>
            </a:r>
            <a:endParaRPr>
              <a:solidFill>
                <a:schemeClr val="lt1"/>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FADGI has good best practices but is not the regulatory authority for compliance</a:t>
            </a:r>
            <a:endParaRPr>
              <a:solidFill>
                <a:schemeClr val="lt1"/>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The minimum requirement equates to FADGI Modern Textual records category</a:t>
            </a:r>
            <a:endParaRPr>
              <a:solidFill>
                <a:schemeClr val="lt1"/>
              </a:solidFill>
              <a:latin typeface="Merriweather"/>
              <a:ea typeface="Merriweather"/>
              <a:cs typeface="Merriweather"/>
              <a:sym typeface="Merriweather"/>
            </a:endParaRPr>
          </a:p>
          <a:p>
            <a:pPr marL="457200" lvl="0" indent="0" algn="l" rtl="0">
              <a:lnSpc>
                <a:spcPct val="100000"/>
              </a:lnSpc>
              <a:spcBef>
                <a:spcPts val="0"/>
              </a:spcBef>
              <a:spcAft>
                <a:spcPts val="0"/>
              </a:spcAft>
              <a:buNone/>
            </a:pPr>
            <a:endParaRPr>
              <a:solidFill>
                <a:schemeClr val="lt1"/>
              </a:solidFill>
              <a:latin typeface="Merriweather"/>
              <a:ea typeface="Merriweather"/>
              <a:cs typeface="Merriweather"/>
              <a:sym typeface="Merriweather"/>
            </a:endParaRPr>
          </a:p>
          <a:p>
            <a:pPr marL="457200" lvl="0" indent="-317500" algn="l" rtl="0">
              <a:lnSpc>
                <a:spcPct val="115000"/>
              </a:lnSpc>
              <a:spcBef>
                <a:spcPts val="0"/>
              </a:spcBef>
              <a:spcAft>
                <a:spcPts val="0"/>
              </a:spcAft>
              <a:buClr>
                <a:schemeClr val="lt1"/>
              </a:buClr>
              <a:buSzPts val="1400"/>
              <a:buFont typeface="Merriweather"/>
              <a:buChar char="●"/>
            </a:pPr>
            <a:r>
              <a:rPr lang="en">
                <a:solidFill>
                  <a:schemeClr val="lt1"/>
                </a:solidFill>
                <a:latin typeface="Merriweather"/>
                <a:ea typeface="Merriweather"/>
                <a:cs typeface="Merriweather"/>
                <a:sym typeface="Merriweather"/>
              </a:rPr>
              <a:t>The technical specifications derive from ISO 19264</a:t>
            </a:r>
            <a:endParaRPr>
              <a:solidFill>
                <a:schemeClr val="lt1"/>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a388cf9fd7_0_37"/>
          <p:cNvSpPr txBox="1">
            <a:spLocks noGrp="1"/>
          </p:cNvSpPr>
          <p:nvPr>
            <p:ph type="title" idx="4294967295"/>
          </p:nvPr>
        </p:nvSpPr>
        <p:spPr>
          <a:xfrm>
            <a:off x="2742000" y="0"/>
            <a:ext cx="6402000" cy="1037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Merriweather"/>
                <a:ea typeface="Merriweather"/>
                <a:cs typeface="Merriweather"/>
                <a:sym typeface="Merriweather"/>
              </a:rPr>
              <a:t>Quality Management</a:t>
            </a:r>
          </a:p>
        </p:txBody>
      </p:sp>
      <p:sp>
        <p:nvSpPr>
          <p:cNvPr id="342" name="Google Shape;342;g2a388cf9fd7_0_37"/>
          <p:cNvSpPr txBox="1">
            <a:spLocks noGrp="1"/>
          </p:cNvSpPr>
          <p:nvPr>
            <p:ph type="sldNum" idx="12"/>
          </p:nvPr>
        </p:nvSpPr>
        <p:spPr>
          <a:xfrm>
            <a:off x="8358158" y="4587016"/>
            <a:ext cx="548700" cy="393600"/>
          </a:xfrm>
          <a:prstGeom prst="rect">
            <a:avLst/>
          </a:prstGeom>
          <a:noFill/>
          <a:ln>
            <a:noFill/>
          </a:ln>
        </p:spPr>
        <p:txBody>
          <a:bodyPr spcFirstLastPara="1" wrap="square" lIns="68575" tIns="68575" rIns="68575" bIns="68575" anchor="ctr"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
              <a:t>8</a:t>
            </a:fld>
            <a:endParaRPr/>
          </a:p>
        </p:txBody>
      </p:sp>
      <p:pic>
        <p:nvPicPr>
          <p:cNvPr id="344" name="Google Shape;344;g2a388cf9fd7_0_37" descr="Digitization Quality Management Guide coverpage"/>
          <p:cNvPicPr preferRelativeResize="0"/>
          <p:nvPr/>
        </p:nvPicPr>
        <p:blipFill>
          <a:blip r:embed="rId3">
            <a:alphaModFix/>
          </a:blip>
          <a:stretch>
            <a:fillRect/>
          </a:stretch>
        </p:blipFill>
        <p:spPr>
          <a:xfrm>
            <a:off x="5655400" y="1259375"/>
            <a:ext cx="2702750" cy="2894950"/>
          </a:xfrm>
          <a:prstGeom prst="rect">
            <a:avLst/>
          </a:prstGeom>
          <a:noFill/>
          <a:ln>
            <a:noFill/>
          </a:ln>
          <a:effectLst>
            <a:outerShdw blurRad="57150" dist="19050" dir="5400000" algn="bl" rotWithShape="0">
              <a:srgbClr val="000000">
                <a:alpha val="50000"/>
              </a:srgbClr>
            </a:outerShdw>
          </a:effectLst>
        </p:spPr>
      </p:pic>
      <p:sp>
        <p:nvSpPr>
          <p:cNvPr id="345" name="Google Shape;345;g2a388cf9fd7_0_37"/>
          <p:cNvSpPr txBox="1"/>
          <p:nvPr/>
        </p:nvSpPr>
        <p:spPr>
          <a:xfrm>
            <a:off x="283825" y="1287600"/>
            <a:ext cx="5164200" cy="28668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Merriweather"/>
              <a:buChar char="●"/>
            </a:pPr>
            <a:r>
              <a:rPr lang="en" sz="1500">
                <a:latin typeface="Merriweather"/>
                <a:ea typeface="Merriweather"/>
                <a:cs typeface="Merriweather"/>
                <a:sym typeface="Merriweather"/>
              </a:rPr>
              <a:t>Quality management (QM) is the overall management function and underlying activities that determine quality</a:t>
            </a:r>
            <a:endParaRPr sz="1500">
              <a:latin typeface="Merriweather"/>
              <a:ea typeface="Merriweather"/>
              <a:cs typeface="Merriweather"/>
              <a:sym typeface="Merriweather"/>
            </a:endParaRPr>
          </a:p>
          <a:p>
            <a:pPr marL="0" lvl="0" indent="0" algn="l" rtl="0">
              <a:spcBef>
                <a:spcPts val="0"/>
              </a:spcBef>
              <a:spcAft>
                <a:spcPts val="0"/>
              </a:spcAft>
              <a:buNone/>
            </a:pPr>
            <a:endParaRPr sz="1500">
              <a:latin typeface="Merriweather"/>
              <a:ea typeface="Merriweather"/>
              <a:cs typeface="Merriweather"/>
              <a:sym typeface="Merriweather"/>
            </a:endParaRPr>
          </a:p>
          <a:p>
            <a:pPr marL="457200" lvl="0" indent="-323850" algn="l" rtl="0">
              <a:spcBef>
                <a:spcPts val="0"/>
              </a:spcBef>
              <a:spcAft>
                <a:spcPts val="0"/>
              </a:spcAft>
              <a:buSzPts val="1500"/>
              <a:buFont typeface="Merriweather"/>
              <a:buChar char="●"/>
            </a:pPr>
            <a:r>
              <a:rPr lang="en" sz="1500">
                <a:latin typeface="Merriweather"/>
                <a:ea typeface="Merriweather"/>
                <a:cs typeface="Merriweather"/>
                <a:sym typeface="Merriweather"/>
              </a:rPr>
              <a:t>Quality assurance (QA) is a proactive quality management (QM) activity focused on preventing defects.</a:t>
            </a:r>
            <a:endParaRPr sz="1500">
              <a:latin typeface="Merriweather"/>
              <a:ea typeface="Merriweather"/>
              <a:cs typeface="Merriweather"/>
              <a:sym typeface="Merriweather"/>
            </a:endParaRPr>
          </a:p>
          <a:p>
            <a:pPr marL="0" lvl="0" indent="0" algn="l" rtl="0">
              <a:spcBef>
                <a:spcPts val="0"/>
              </a:spcBef>
              <a:spcAft>
                <a:spcPts val="0"/>
              </a:spcAft>
              <a:buNone/>
            </a:pPr>
            <a:endParaRPr sz="1500">
              <a:latin typeface="Merriweather"/>
              <a:ea typeface="Merriweather"/>
              <a:cs typeface="Merriweather"/>
              <a:sym typeface="Merriweather"/>
            </a:endParaRPr>
          </a:p>
          <a:p>
            <a:pPr marL="457200" lvl="0" indent="-323850" algn="l" rtl="0">
              <a:spcBef>
                <a:spcPts val="0"/>
              </a:spcBef>
              <a:spcAft>
                <a:spcPts val="0"/>
              </a:spcAft>
              <a:buSzPts val="1500"/>
              <a:buFont typeface="Merriweather"/>
              <a:buChar char="●"/>
            </a:pPr>
            <a:r>
              <a:rPr lang="en" sz="1500">
                <a:latin typeface="Merriweather"/>
                <a:ea typeface="Merriweather"/>
                <a:cs typeface="Merriweather"/>
                <a:sym typeface="Merriweather"/>
              </a:rPr>
              <a:t>A QA program is heavily dependent on quality control (QC) data to search for patterns and trends.</a:t>
            </a:r>
            <a:endParaRPr sz="1300">
              <a:solidFill>
                <a:schemeClr val="lt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title" idx="4294967295"/>
          </p:nvPr>
        </p:nvSpPr>
        <p:spPr>
          <a:xfrm>
            <a:off x="2793600" y="0"/>
            <a:ext cx="6350400" cy="1000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000" b="1" i="0" u="none" strike="noStrike" kern="0" cap="none" spc="0" normalizeH="0" baseline="0" noProof="0" dirty="0">
                <a:ln>
                  <a:noFill/>
                </a:ln>
                <a:solidFill>
                  <a:srgbClr val="1C4587"/>
                </a:solidFill>
                <a:effectLst/>
                <a:uLnTx/>
                <a:uFillTx/>
                <a:latin typeface="Times New Roman"/>
                <a:ea typeface="Times New Roman"/>
                <a:cs typeface="Times New Roman"/>
                <a:sym typeface="Times New Roman"/>
              </a:rPr>
              <a:t>Verification vs Validation</a:t>
            </a:r>
          </a:p>
        </p:txBody>
      </p:sp>
      <p:sp>
        <p:nvSpPr>
          <p:cNvPr id="351" name="Google Shape;351;p17"/>
          <p:cNvSpPr txBox="1"/>
          <p:nvPr/>
        </p:nvSpPr>
        <p:spPr>
          <a:xfrm>
            <a:off x="188075" y="1027125"/>
            <a:ext cx="8764200" cy="4376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2000" b="1">
                <a:latin typeface="Merriweather"/>
                <a:ea typeface="Merriweather"/>
                <a:cs typeface="Merriweather"/>
                <a:sym typeface="Merriweather"/>
              </a:rPr>
              <a:t>Verification </a:t>
            </a:r>
            <a:r>
              <a:rPr lang="en" sz="2000">
                <a:latin typeface="Merriweather"/>
                <a:ea typeface="Merriweather"/>
                <a:cs typeface="Merriweather"/>
                <a:sym typeface="Merriweather"/>
              </a:rPr>
              <a:t>occurs throughout the digitization process where parameters are checked to ensure that the digital records comply with the the requirements in the regulation.</a:t>
            </a:r>
            <a:endParaRPr sz="2000">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2000">
              <a:latin typeface="Merriweather"/>
              <a:ea typeface="Merriweather"/>
              <a:cs typeface="Merriweather"/>
              <a:sym typeface="Merriweather"/>
            </a:endParaRPr>
          </a:p>
          <a:p>
            <a:pPr marL="457200" lvl="0" indent="0" algn="l" rtl="0">
              <a:lnSpc>
                <a:spcPct val="115000"/>
              </a:lnSpc>
              <a:spcBef>
                <a:spcPts val="0"/>
              </a:spcBef>
              <a:spcAft>
                <a:spcPts val="0"/>
              </a:spcAft>
              <a:buNone/>
            </a:pPr>
            <a:r>
              <a:rPr lang="en" sz="2000" b="1">
                <a:latin typeface="Merriweather"/>
                <a:ea typeface="Merriweather"/>
                <a:cs typeface="Merriweather"/>
                <a:sym typeface="Merriweather"/>
              </a:rPr>
              <a:t>Validation</a:t>
            </a:r>
            <a:r>
              <a:rPr lang="en" sz="2000">
                <a:latin typeface="Merriweather"/>
                <a:ea typeface="Merriweather"/>
                <a:cs typeface="Merriweather"/>
                <a:sym typeface="Merriweather"/>
              </a:rPr>
              <a:t> is the records management process at the end of the process where agencies affirm that their digital records are complete, accurate, comply with the standards in the regulations, and can be used for the same business purposes as the source records.</a:t>
            </a:r>
            <a:endParaRPr sz="2000">
              <a:latin typeface="Merriweather"/>
              <a:ea typeface="Merriweather"/>
              <a:cs typeface="Merriweather"/>
              <a:sym typeface="Merriweather"/>
            </a:endParaRPr>
          </a:p>
          <a:p>
            <a:pPr marL="0" marR="0" lvl="0" indent="0" algn="l" rtl="0">
              <a:lnSpc>
                <a:spcPct val="150000"/>
              </a:lnSpc>
              <a:spcBef>
                <a:spcPts val="1200"/>
              </a:spcBef>
              <a:spcAft>
                <a:spcPts val="0"/>
              </a:spcAft>
              <a:buClr>
                <a:srgbClr val="000000"/>
              </a:buClr>
              <a:buSzPts val="2000"/>
              <a:buFont typeface="Arial"/>
              <a:buNone/>
            </a:pPr>
            <a:endParaRPr sz="2000">
              <a:latin typeface="Times New Roman"/>
              <a:ea typeface="Times New Roman"/>
              <a:cs typeface="Times New Roman"/>
              <a:sym typeface="Times New Roman"/>
            </a:endParaRPr>
          </a:p>
          <a:p>
            <a:pPr marL="0" marR="0" lvl="0" indent="0" algn="l" rtl="0">
              <a:lnSpc>
                <a:spcPct val="115000"/>
              </a:lnSpc>
              <a:spcBef>
                <a:spcPts val="1000"/>
              </a:spcBef>
              <a:spcAft>
                <a:spcPts val="1000"/>
              </a:spcAft>
              <a:buNone/>
            </a:pPr>
            <a:endParaRPr sz="17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78909C"/>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On-screen Show (16:9)</PresentationFormat>
  <Paragraphs>214</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Times New Roman</vt:lpstr>
      <vt:lpstr>Merriweather</vt:lpstr>
      <vt:lpstr>Calibri</vt:lpstr>
      <vt:lpstr>Arial</vt:lpstr>
      <vt:lpstr>Simple Dark</vt:lpstr>
      <vt:lpstr>Simple Light</vt:lpstr>
      <vt:lpstr>NARA's Digitization Regulations – Frequently Asked Questions December 14, 2023 Digital Government Institute Virtual Workshop: Digitization Best Practices</vt:lpstr>
      <vt:lpstr>Agenda</vt:lpstr>
      <vt:lpstr>Digitization Webpage</vt:lpstr>
      <vt:lpstr>Agency Records Officer Contact Information</vt:lpstr>
      <vt:lpstr>Digitization Standards for  Temporary Records</vt:lpstr>
      <vt:lpstr>Digitization Standards for  Permanent Records</vt:lpstr>
      <vt:lpstr>NARA Regulations vs FADGI </vt:lpstr>
      <vt:lpstr>Quality Management</vt:lpstr>
      <vt:lpstr>Verification vs Validation</vt:lpstr>
      <vt:lpstr>Success Criteria White Paper</vt:lpstr>
      <vt:lpstr>Categories</vt:lpstr>
      <vt:lpstr>What Success Looks Like </vt:lpstr>
      <vt:lpstr>What Success Looks Like </vt:lpstr>
      <vt:lpstr>What Success Looks Like </vt:lpstr>
      <vt:lpstr>What Success Looks Like </vt:lpstr>
      <vt:lpstr>Non-Compliant Digitized Records</vt:lpstr>
      <vt:lpstr>Agency/NARA Responsibilities</vt:lpstr>
      <vt:lpstr>Exceptions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NARA's Digitization Regulations – Frequently Asked Questions December 14, 2023 Digital Government Institute Virtual Workshop: Digitization Best Practices</dc:title>
  <cp:lastModifiedBy>Marianne T Mason</cp:lastModifiedBy>
  <cp:revision>1</cp:revision>
  <dcterms:modified xsi:type="dcterms:W3CDTF">2023-12-20T19:26:37Z</dcterms:modified>
</cp:coreProperties>
</file>